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8" r:id="rId8"/>
    <p:sldId id="270" r:id="rId9"/>
    <p:sldId id="259" r:id="rId10"/>
    <p:sldId id="260" r:id="rId11"/>
    <p:sldId id="261" r:id="rId12"/>
    <p:sldId id="262" r:id="rId13"/>
    <p:sldId id="269" r:id="rId14"/>
    <p:sldId id="26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59C6-537D-407C-BDA9-A501F8B01EBC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5ABA-C79A-4E59-97FB-FF9DF17EAE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59C6-537D-407C-BDA9-A501F8B01EBC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5ABA-C79A-4E59-97FB-FF9DF17EAE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59C6-537D-407C-BDA9-A501F8B01EBC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5ABA-C79A-4E59-97FB-FF9DF17EAEDD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59C6-537D-407C-BDA9-A501F8B01EBC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5ABA-C79A-4E59-97FB-FF9DF17EAED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59C6-537D-407C-BDA9-A501F8B01EBC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5ABA-C79A-4E59-97FB-FF9DF17EAE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59C6-537D-407C-BDA9-A501F8B01EBC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5ABA-C79A-4E59-97FB-FF9DF17EAED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59C6-537D-407C-BDA9-A501F8B01EBC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5ABA-C79A-4E59-97FB-FF9DF17EAE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59C6-537D-407C-BDA9-A501F8B01EBC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5ABA-C79A-4E59-97FB-FF9DF17EAE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59C6-537D-407C-BDA9-A501F8B01EBC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5ABA-C79A-4E59-97FB-FF9DF17EAE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59C6-537D-407C-BDA9-A501F8B01EBC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5ABA-C79A-4E59-97FB-FF9DF17EAED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59C6-537D-407C-BDA9-A501F8B01EBC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5ABA-C79A-4E59-97FB-FF9DF17EAED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3EA59C6-537D-407C-BDA9-A501F8B01EBC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B195ABA-C79A-4E59-97FB-FF9DF17EAED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0"/>
            <a:ext cx="9144000" cy="10985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Відокремлений структурний підрозділ </a:t>
            </a:r>
            <a:endParaRPr lang="uk-UA" sz="2400" b="1" dirty="0" smtClean="0">
              <a:solidFill>
                <a:srgbClr val="FF000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«</a:t>
            </a:r>
            <a:r>
              <a:rPr lang="uk-UA" sz="2400" b="1" dirty="0">
                <a:solidFill>
                  <a:srgbClr val="FF0000"/>
                </a:solidFill>
              </a:rPr>
              <a:t>Могилів-Подільський технолого-економічний фаховий коледж Вінницького національного аграрного університету»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C:\Users\sekretar\Desktop\Прийом Носкова 1\фото технолого-економічний коледж\20180705_15283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98550"/>
            <a:ext cx="9144000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4876801" y="1268760"/>
            <a:ext cx="4231704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1800" b="1" i="1" dirty="0">
                <a:ln w="953" cap="flat" cmpd="sng" algn="ctr">
                  <a:solidFill>
                    <a:srgbClr val="FFFF00"/>
                  </a:solidFill>
                  <a:prstDash val="solid"/>
                  <a:round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Коледж надає якісну освіту, 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800" b="1" i="1" dirty="0">
                <a:ln w="953" cap="flat" cmpd="sng" algn="ctr">
                  <a:solidFill>
                    <a:srgbClr val="FFFF00"/>
                  </a:solidFill>
                  <a:prstDash val="solid"/>
                  <a:round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готує лідерів, гарантує працевлаштування</a:t>
            </a:r>
            <a:r>
              <a:rPr lang="ru-RU" sz="1800" b="1" dirty="0">
                <a:ln w="953" cap="flat" cmpd="sng" algn="ctr">
                  <a:solidFill>
                    <a:srgbClr val="FFFF00"/>
                  </a:solidFill>
                  <a:prstDash val="solid"/>
                  <a:round/>
                </a:ln>
                <a:gradFill>
                  <a:gsLst>
                    <a:gs pos="0">
                      <a:srgbClr val="A54200"/>
                    </a:gs>
                    <a:gs pos="78000">
                      <a:srgbClr val="FF8C19"/>
                    </a:gs>
                    <a:gs pos="100000">
                      <a:srgbClr val="FFF1E9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libri"/>
                <a:ea typeface="Times New Roman"/>
                <a:cs typeface="Times New Roman"/>
              </a:rPr>
              <a:t>!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5210175"/>
            <a:ext cx="60801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ts val="0"/>
              </a:spcAft>
            </a:pPr>
            <a:r>
              <a:rPr lang="uk-UA" sz="2400" b="1" i="1" kern="1200" dirty="0">
                <a:solidFill>
                  <a:srgbClr val="0000FF"/>
                </a:solidFill>
                <a:effectLst/>
                <a:highlight>
                  <a:srgbClr val="FFFF00"/>
                </a:highlight>
                <a:latin typeface="Garamond"/>
                <a:ea typeface="Times New Roman"/>
                <a:cs typeface="Arial"/>
              </a:rPr>
              <a:t>ЗАПРОШУЄМО ІНІЦІАТИВНУ 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 fontAlgn="base">
              <a:spcAft>
                <a:spcPts val="0"/>
              </a:spcAft>
            </a:pPr>
            <a:r>
              <a:rPr lang="uk-UA" sz="2400" b="1" i="1" kern="1200" dirty="0">
                <a:solidFill>
                  <a:srgbClr val="0000FF"/>
                </a:solidFill>
                <a:effectLst/>
                <a:highlight>
                  <a:srgbClr val="FFFF00"/>
                </a:highlight>
                <a:latin typeface="Garamond"/>
                <a:ea typeface="Times New Roman"/>
                <a:cs typeface="Arial"/>
              </a:rPr>
              <a:t>ТВОРЧУ  МОЛОДЬ 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 fontAlgn="base">
              <a:spcAft>
                <a:spcPts val="0"/>
              </a:spcAft>
            </a:pPr>
            <a:r>
              <a:rPr lang="uk-UA" sz="2400" b="1" i="1" kern="1200" dirty="0">
                <a:solidFill>
                  <a:srgbClr val="0000FF"/>
                </a:solidFill>
                <a:effectLst/>
                <a:highlight>
                  <a:srgbClr val="FFFF00"/>
                </a:highlight>
                <a:latin typeface="Garamond"/>
                <a:ea typeface="Times New Roman"/>
                <a:cs typeface="Arial"/>
              </a:rPr>
              <a:t>БУДУВАТИ  РАЗОМ ПЕРСПЕКТИВНЕ 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 fontAlgn="base">
              <a:spcAft>
                <a:spcPts val="0"/>
              </a:spcAft>
            </a:pPr>
            <a:r>
              <a:rPr lang="uk-UA" sz="2400" b="1" i="1" kern="1200" dirty="0">
                <a:solidFill>
                  <a:srgbClr val="0000FF"/>
                </a:solidFill>
                <a:effectLst/>
                <a:highlight>
                  <a:srgbClr val="FFFF00"/>
                </a:highlight>
                <a:latin typeface="Garamond"/>
                <a:ea typeface="Times New Roman"/>
                <a:cs typeface="Arial"/>
              </a:rPr>
              <a:t>МАЙБУТНЄ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6562"/>
            <a:ext cx="125853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1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056" y="3573016"/>
            <a:ext cx="8496944" cy="3121762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00FF"/>
                </a:solidFill>
              </a:rPr>
              <a:t>                  </a:t>
            </a:r>
            <a:r>
              <a:rPr lang="ru-RU" sz="3200" b="1" dirty="0" smtClean="0">
                <a:solidFill>
                  <a:srgbClr val="0000FF"/>
                </a:solidFill>
              </a:rPr>
              <a:t>на </a:t>
            </a:r>
            <a:r>
              <a:rPr lang="ru-RU" sz="3200" b="1" dirty="0">
                <a:solidFill>
                  <a:srgbClr val="0000FF"/>
                </a:solidFill>
              </a:rPr>
              <a:t>денну форму навчання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на 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базі 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класів 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30 червня по 13 липня 2022 року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на 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базі 11 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 14 липня по 31 серпня 2022 року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заочну форму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навчання: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основний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набір: з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вересня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2022 року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додатковий </a:t>
            </a: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набір: з </a:t>
            </a: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 07 </a:t>
            </a: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жовтня</a:t>
            </a: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2022 року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ПРИЙОМ </a:t>
            </a:r>
            <a:r>
              <a:rPr lang="uk-UA" b="1" dirty="0" smtClean="0">
                <a:solidFill>
                  <a:srgbClr val="FF0000"/>
                </a:solidFill>
              </a:rPr>
              <a:t> </a:t>
            </a:r>
            <a:r>
              <a:rPr lang="uk-UA" b="1" dirty="0">
                <a:solidFill>
                  <a:srgbClr val="FF0000"/>
                </a:solidFill>
              </a:rPr>
              <a:t>ДОКУМЕНТІВ</a:t>
            </a:r>
            <a:br>
              <a:rPr lang="uk-UA" b="1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06" y="1052736"/>
            <a:ext cx="3226006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2737"/>
            <a:ext cx="4464497" cy="2520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69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99384" y="3063324"/>
            <a:ext cx="5544616" cy="5040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23 червня 2022 року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86416"/>
          </a:xfrm>
        </p:spPr>
        <p:txBody>
          <a:bodyPr>
            <a:noAutofit/>
          </a:bodyPr>
          <a:lstStyle/>
          <a:p>
            <a:r>
              <a:rPr lang="ru-RU" sz="3700" b="1" dirty="0" smtClean="0">
                <a:solidFill>
                  <a:srgbClr val="FF0000"/>
                </a:solidFill>
              </a:rPr>
              <a:t>РЕЄСТРАЦІЯ ЕЛЕКТРОННИХ КАБІНЕТІВ</a:t>
            </a:r>
            <a:r>
              <a:rPr lang="ru-RU" sz="3700" b="1" dirty="0">
                <a:solidFill>
                  <a:srgbClr val="FF0000"/>
                </a:solidFill>
              </a:rPr>
              <a:t/>
            </a:r>
            <a:br>
              <a:rPr lang="ru-RU" sz="3700" b="1" dirty="0">
                <a:solidFill>
                  <a:srgbClr val="FF0000"/>
                </a:solidFill>
              </a:rPr>
            </a:br>
            <a:endParaRPr lang="ru-RU" sz="3700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378669" y="436510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700" b="1" dirty="0" smtClean="0">
                <a:solidFill>
                  <a:srgbClr val="FF0000"/>
                </a:solidFill>
              </a:rPr>
              <a:t>ІНДИВІДУАЛЬНА УСНА СПІВБЕСІДА</a:t>
            </a:r>
            <a:br>
              <a:rPr lang="ru-RU" sz="3700" b="1" dirty="0" smtClean="0">
                <a:solidFill>
                  <a:srgbClr val="FF0000"/>
                </a:solidFill>
              </a:rPr>
            </a:br>
            <a:endParaRPr lang="ru-RU" sz="3700" dirty="0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784738" y="5048626"/>
            <a:ext cx="7408333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  14  по  21  липня 2022 року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935" y="1700808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</a:rPr>
              <a:t>на денну форму навчання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2371203"/>
            <a:ext cx="3600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базі 9 класів </a:t>
            </a:r>
            <a:endParaRPr lang="ru-RU" sz="3200" dirty="0"/>
          </a:p>
        </p:txBody>
      </p:sp>
      <p:pic>
        <p:nvPicPr>
          <p:cNvPr id="5122" name="Picture 2" descr="Електронний кабінет вступника: що необхідно знати – Освіта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86130"/>
            <a:ext cx="36195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09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52728"/>
          </a:xfrm>
        </p:spPr>
        <p:txBody>
          <a:bodyPr>
            <a:normAutofit/>
          </a:bodyPr>
          <a:lstStyle/>
          <a:p>
            <a:r>
              <a:rPr lang="uk-UA" sz="3700" b="1" dirty="0" smtClean="0">
                <a:solidFill>
                  <a:srgbClr val="FF0000"/>
                </a:solidFill>
              </a:rPr>
              <a:t>ДЛЯ ВСТУПУ ПОДАЮТЬСЯ ДОКУМЕНТИ</a:t>
            </a:r>
            <a:endParaRPr lang="ru-RU" sz="37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2153" y="1073559"/>
            <a:ext cx="88643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>
              <a:solidFill>
                <a:srgbClr val="003300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uk-UA" b="1" dirty="0">
                <a:solidFill>
                  <a:srgbClr val="0000FF"/>
                </a:solidFill>
              </a:rPr>
              <a:t>Свідоцтво про освіту або атестат (пред’являється оригінал і копія)</a:t>
            </a:r>
            <a:endParaRPr lang="ru-RU" dirty="0">
              <a:solidFill>
                <a:srgbClr val="0000FF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uk-UA" b="1" dirty="0">
                <a:solidFill>
                  <a:srgbClr val="0000FF"/>
                </a:solidFill>
              </a:rPr>
              <a:t>Сертифікат зовнішнього незалежного оцінювання (для вступників на основі </a:t>
            </a:r>
            <a:endParaRPr lang="uk-UA" b="1" dirty="0" smtClean="0">
              <a:solidFill>
                <a:srgbClr val="0000FF"/>
              </a:solidFill>
            </a:endParaRPr>
          </a:p>
          <a:p>
            <a:pPr lvl="0"/>
            <a:r>
              <a:rPr lang="uk-UA" b="1" dirty="0" smtClean="0">
                <a:solidFill>
                  <a:srgbClr val="0000FF"/>
                </a:solidFill>
              </a:rPr>
              <a:t>      повної загальної </a:t>
            </a:r>
            <a:r>
              <a:rPr lang="uk-UA" b="1" dirty="0">
                <a:solidFill>
                  <a:srgbClr val="0000FF"/>
                </a:solidFill>
              </a:rPr>
              <a:t>середньої освіти), виданий у </a:t>
            </a:r>
            <a:r>
              <a:rPr lang="uk-UA" b="1" dirty="0" smtClean="0">
                <a:solidFill>
                  <a:srgbClr val="0000FF"/>
                </a:solidFill>
              </a:rPr>
              <a:t>2019, 2020, 2021  </a:t>
            </a:r>
            <a:r>
              <a:rPr lang="uk-UA" b="1" dirty="0">
                <a:solidFill>
                  <a:srgbClr val="0000FF"/>
                </a:solidFill>
              </a:rPr>
              <a:t>роках (оригінал і </a:t>
            </a:r>
            <a:r>
              <a:rPr lang="uk-UA" b="1" dirty="0" smtClean="0">
                <a:solidFill>
                  <a:srgbClr val="0000FF"/>
                </a:solidFill>
              </a:rPr>
              <a:t>   </a:t>
            </a:r>
          </a:p>
          <a:p>
            <a:pPr lvl="0"/>
            <a:r>
              <a:rPr lang="uk-UA" b="1" dirty="0">
                <a:solidFill>
                  <a:srgbClr val="0000FF"/>
                </a:solidFill>
              </a:rPr>
              <a:t> </a:t>
            </a:r>
            <a:r>
              <a:rPr lang="uk-UA" b="1" dirty="0" smtClean="0">
                <a:solidFill>
                  <a:srgbClr val="0000FF"/>
                </a:solidFill>
              </a:rPr>
              <a:t>     копія), або результати національного </a:t>
            </a:r>
            <a:r>
              <a:rPr lang="uk-UA" b="1" dirty="0" smtClean="0">
                <a:solidFill>
                  <a:srgbClr val="0000FF"/>
                </a:solidFill>
              </a:rPr>
              <a:t>мультипредметного тесту 2022 р.</a:t>
            </a:r>
            <a:endParaRPr lang="ru-RU" dirty="0">
              <a:solidFill>
                <a:srgbClr val="0000FF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uk-UA" b="1" dirty="0">
                <a:solidFill>
                  <a:srgbClr val="0000FF"/>
                </a:solidFill>
              </a:rPr>
              <a:t>Документ, що посвідчує особу та громадянство (паспорт у формі ID картки, оригінал і копія)</a:t>
            </a:r>
            <a:endParaRPr lang="ru-RU" dirty="0">
              <a:solidFill>
                <a:srgbClr val="0000FF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uk-UA" b="1" dirty="0">
                <a:solidFill>
                  <a:srgbClr val="0000FF"/>
                </a:solidFill>
              </a:rPr>
              <a:t>6 фотокарток 3×4 </a:t>
            </a:r>
            <a:r>
              <a:rPr lang="uk-UA" b="1" dirty="0" smtClean="0">
                <a:solidFill>
                  <a:srgbClr val="0000FF"/>
                </a:solidFill>
              </a:rPr>
              <a:t>см </a:t>
            </a:r>
            <a:endParaRPr lang="ru-RU" dirty="0">
              <a:solidFill>
                <a:srgbClr val="0000FF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uk-UA" b="1" dirty="0">
                <a:solidFill>
                  <a:srgbClr val="0000FF"/>
                </a:solidFill>
              </a:rPr>
              <a:t>Ідентифікаційний </a:t>
            </a:r>
            <a:r>
              <a:rPr lang="uk-UA" b="1" dirty="0" smtClean="0">
                <a:solidFill>
                  <a:srgbClr val="0000FF"/>
                </a:solidFill>
              </a:rPr>
              <a:t>податковий номер</a:t>
            </a:r>
            <a:endParaRPr lang="ru-RU" dirty="0">
              <a:solidFill>
                <a:srgbClr val="0000FF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uk-UA" b="1" dirty="0">
                <a:solidFill>
                  <a:srgbClr val="0000FF"/>
                </a:solidFill>
              </a:rPr>
              <a:t>Військово-обліковий документ (для осіб, яким у </a:t>
            </a:r>
            <a:r>
              <a:rPr lang="uk-UA" b="1" dirty="0" smtClean="0">
                <a:solidFill>
                  <a:srgbClr val="0000FF"/>
                </a:solidFill>
              </a:rPr>
              <a:t>2022 </a:t>
            </a:r>
            <a:r>
              <a:rPr lang="uk-UA" b="1" dirty="0">
                <a:solidFill>
                  <a:srgbClr val="0000FF"/>
                </a:solidFill>
              </a:rPr>
              <a:t>р. виповнюється 17 років</a:t>
            </a:r>
            <a:r>
              <a:rPr lang="uk-UA" b="1" dirty="0" smtClean="0">
                <a:solidFill>
                  <a:srgbClr val="0000FF"/>
                </a:solidFill>
              </a:rPr>
              <a:t>)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uk-UA" b="1" dirty="0" smtClean="0">
                <a:solidFill>
                  <a:srgbClr val="0000FF"/>
                </a:solidFill>
              </a:rPr>
              <a:t>Мотиваційний лист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6148" name="Picture 4" descr="Документи, які більше не потрібні в Україні - Today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98" y="4000424"/>
            <a:ext cx="3109310" cy="2202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Детальне роз'яснення ДФС України щодо того, які документи має право  покупець вимагати у продавц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94" y="4293096"/>
            <a:ext cx="2627522" cy="179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В Україні скасували атестати про середню освіту » Новини Чернівці:  Інформаційний портал «Молодий буковинець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60920"/>
            <a:ext cx="2756250" cy="1820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5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3404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ГУРТОЖИТКОМ ЗАБЕЗПЕЧУЮТЬСЯ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ВСІ СТУДЕНТИ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12371"/>
            <a:ext cx="3384376" cy="2214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615265"/>
            <a:ext cx="3598227" cy="2214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02164"/>
            <a:ext cx="3400251" cy="2207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 descr="Студмістечко « Вступ – ПУЕ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67" y="4009246"/>
            <a:ext cx="3587735" cy="2392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4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81728"/>
            <a:ext cx="8352928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ЗВЕРТАЙТЕСЯ ЗА АДРЕСОЮ</a:t>
            </a:r>
          </a:p>
          <a:p>
            <a:pPr algn="ctr"/>
            <a:endParaRPr lang="uk-UA" sz="3200" b="1" dirty="0">
              <a:solidFill>
                <a:srgbClr val="FF0000"/>
              </a:solidFill>
            </a:endParaRPr>
          </a:p>
          <a:p>
            <a:pPr algn="ctr"/>
            <a:endParaRPr lang="uk-UA" sz="3200" b="1" dirty="0" smtClean="0">
              <a:solidFill>
                <a:srgbClr val="FF0000"/>
              </a:solidFill>
            </a:endParaRPr>
          </a:p>
          <a:p>
            <a:pPr algn="ctr"/>
            <a:endParaRPr lang="uk-UA" sz="3200" b="1" dirty="0">
              <a:solidFill>
                <a:srgbClr val="FF0000"/>
              </a:solidFill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endParaRPr lang="ru-RU" sz="1000" dirty="0">
              <a:solidFill>
                <a:srgbClr val="FF0000"/>
              </a:solidFill>
            </a:endParaRPr>
          </a:p>
          <a:p>
            <a:endParaRPr lang="ru-RU" b="1" dirty="0" smtClean="0"/>
          </a:p>
          <a:p>
            <a:endParaRPr lang="ru-RU" b="1" dirty="0" smtClean="0">
              <a:solidFill>
                <a:srgbClr val="003300"/>
              </a:solidFill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24000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Вінницька обл.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м. Могилів-Подільський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вул. Київська 40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ВСП «Могилів-Подільський т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ехнолого – економічний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 фаховий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коледж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Вінницького національного аграрного університету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endParaRPr lang="ru-RU" sz="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uk-UA" b="1" dirty="0">
                <a:solidFill>
                  <a:srgbClr val="FF0000"/>
                </a:solidFill>
              </a:rPr>
              <a:t>ТЕЛЕФОНИ:</a:t>
            </a:r>
            <a:r>
              <a:rPr lang="uk-UA" b="1" dirty="0"/>
              <a:t>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(04337) 6-28-50,  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0671393855  </a:t>
            </a:r>
            <a:endParaRPr lang="ru-RU" sz="1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uk-UA" b="1" dirty="0">
                <a:solidFill>
                  <a:srgbClr val="FF0000"/>
                </a:solidFill>
              </a:rPr>
              <a:t>АДРЕСА ЕЛ.ПОШТИ: 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mptekvnay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@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gmail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com</a:t>
            </a:r>
            <a:endParaRPr lang="ru-RU" sz="1000" dirty="0"/>
          </a:p>
          <a:p>
            <a:r>
              <a:rPr lang="uk-UA" b="1" dirty="0">
                <a:solidFill>
                  <a:srgbClr val="FF0000"/>
                </a:solidFill>
              </a:rPr>
              <a:t>САЙТ КОЛЕДЖУ</a:t>
            </a:r>
            <a:r>
              <a:rPr lang="uk-UA" b="1" i="1" dirty="0">
                <a:solidFill>
                  <a:srgbClr val="FF0000"/>
                </a:solidFill>
              </a:rPr>
              <a:t>: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</a:rPr>
              <a:t>mptek</a:t>
            </a:r>
            <a:r>
              <a:rPr lang="uk-UA" b="1" i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</a:rPr>
              <a:t>vnay</a:t>
            </a:r>
            <a:r>
              <a:rPr lang="uk-UA" b="1" i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</a:rPr>
              <a:t>org</a:t>
            </a:r>
            <a:r>
              <a:rPr lang="uk-UA" b="1" i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</a:rPr>
              <a:t>ua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4" name="Picture 2" descr="Затверджено Перелік об'єктів, яким не присвоюється адреса об'єкта  будівництва | Асоціація міст Україн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36" y="5345832"/>
            <a:ext cx="351906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ekretar\Desktop\Прийом Носкова 1\фото технолого-економічний коледж\20180705_15283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2044"/>
            <a:ext cx="4248472" cy="3027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3"/>
            <a:ext cx="4032448" cy="3004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00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724" y="188881"/>
            <a:ext cx="2016224" cy="2438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sekretar\Desktop\фото оригінальне\к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66" y="1683804"/>
            <a:ext cx="2520280" cy="1889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sekretar\Desktop\Прийом Носкова\фото технолого-економічний коледж\IMG-49126d9149b1c448185f15015f888c29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3" y="188881"/>
            <a:ext cx="1987662" cy="2536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sekretar\Desktop\фото оригінальне\зерн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446" y="1725730"/>
            <a:ext cx="2616893" cy="1847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Робота на Закарпатті: де можна влаштуватись із зарплатою 15-20 тисяч –  Новини економіки | PMG.u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700" y="360070"/>
            <a:ext cx="1999492" cy="1124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0238" y="3586048"/>
            <a:ext cx="8712835" cy="35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000" b="1" i="1" kern="1200" dirty="0">
                <a:solidFill>
                  <a:srgbClr val="0070C0"/>
                </a:solidFill>
                <a:effectLst/>
                <a:latin typeface="Calibri"/>
                <a:ea typeface="Times New Roman"/>
              </a:rPr>
              <a:t>Зробити хороший вибір професії –</a:t>
            </a:r>
            <a:br>
              <a:rPr lang="uk-UA" sz="4000" b="1" i="1" kern="1200" dirty="0">
                <a:solidFill>
                  <a:srgbClr val="0070C0"/>
                </a:solidFill>
                <a:effectLst/>
                <a:latin typeface="Calibri"/>
                <a:ea typeface="Times New Roman"/>
              </a:rPr>
            </a:br>
            <a:r>
              <a:rPr lang="uk-UA" sz="4000" b="1" i="1" kern="1200" dirty="0">
                <a:solidFill>
                  <a:srgbClr val="0070C0"/>
                </a:solidFill>
                <a:effectLst/>
                <a:latin typeface="Calibri"/>
                <a:ea typeface="Times New Roman"/>
              </a:rPr>
              <a:t>це означає вибрати таку роботу, яка потрібна суспільству і яка повинна приносити вам радість, задоволення і дохід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Calibri"/>
                <a:ea typeface="Times New Roman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380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2941523"/>
            <a:ext cx="89289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 smtClean="0">
                <a:solidFill>
                  <a:srgbClr val="0000FF"/>
                </a:solidFill>
              </a:rPr>
              <a:t>КОЛЕДЖ  ГОТУЄ  </a:t>
            </a:r>
            <a:r>
              <a:rPr lang="uk-UA" sz="2200" b="1" dirty="0">
                <a:solidFill>
                  <a:srgbClr val="0000FF"/>
                </a:solidFill>
              </a:rPr>
              <a:t>ФАХІВЦІВ ЗА НАСТУПНИМИ СПЕЦІАЛЬНОСТЯМИ </a:t>
            </a:r>
            <a:endParaRPr lang="ru-RU" sz="2200" b="1" dirty="0">
              <a:solidFill>
                <a:srgbClr val="0000FF"/>
              </a:solidFill>
            </a:endParaRPr>
          </a:p>
          <a:p>
            <a:pPr algn="ctr"/>
            <a:r>
              <a:rPr lang="uk-UA" b="1" dirty="0">
                <a:solidFill>
                  <a:srgbClr val="006600"/>
                </a:solidFill>
              </a:rPr>
              <a:t>            </a:t>
            </a:r>
            <a:r>
              <a:rPr lang="uk-UA" sz="2000" b="1" dirty="0">
                <a:solidFill>
                  <a:srgbClr val="006600"/>
                </a:solidFill>
              </a:rPr>
              <a:t>(</a:t>
            </a:r>
            <a:r>
              <a:rPr lang="ru-RU" sz="2000" b="1" dirty="0" err="1" smtClean="0">
                <a:solidFill>
                  <a:srgbClr val="006600"/>
                </a:solidFill>
              </a:rPr>
              <a:t>освітньо-професійний</a:t>
            </a:r>
            <a:r>
              <a:rPr lang="ru-RU" sz="2000" b="1" dirty="0" smtClean="0">
                <a:solidFill>
                  <a:srgbClr val="006600"/>
                </a:solidFill>
              </a:rPr>
              <a:t> </a:t>
            </a:r>
            <a:r>
              <a:rPr lang="ru-RU" sz="2000" b="1" dirty="0" err="1" smtClean="0">
                <a:solidFill>
                  <a:srgbClr val="006600"/>
                </a:solidFill>
              </a:rPr>
              <a:t>ступінь</a:t>
            </a:r>
            <a:r>
              <a:rPr lang="uk-UA" sz="2000" b="1" dirty="0" smtClean="0">
                <a:solidFill>
                  <a:srgbClr val="006600"/>
                </a:solidFill>
              </a:rPr>
              <a:t> </a:t>
            </a:r>
            <a:r>
              <a:rPr lang="uk-UA" sz="2000" b="1" dirty="0">
                <a:solidFill>
                  <a:srgbClr val="006600"/>
                </a:solidFill>
              </a:rPr>
              <a:t>- </a:t>
            </a:r>
            <a:r>
              <a:rPr lang="ru-RU" sz="2000" b="1" dirty="0" err="1">
                <a:solidFill>
                  <a:srgbClr val="006600"/>
                </a:solidFill>
              </a:rPr>
              <a:t>фахов</a:t>
            </a:r>
            <a:r>
              <a:rPr lang="uk-UA" sz="2000" b="1" dirty="0">
                <a:solidFill>
                  <a:srgbClr val="006600"/>
                </a:solidFill>
              </a:rPr>
              <a:t>ий</a:t>
            </a:r>
            <a:r>
              <a:rPr lang="ru-RU" sz="2000" b="1" dirty="0">
                <a:solidFill>
                  <a:srgbClr val="006600"/>
                </a:solidFill>
              </a:rPr>
              <a:t> </a:t>
            </a:r>
            <a:r>
              <a:rPr lang="ru-RU" sz="2000" b="1" dirty="0" err="1">
                <a:solidFill>
                  <a:srgbClr val="006600"/>
                </a:solidFill>
              </a:rPr>
              <a:t>молодш</a:t>
            </a:r>
            <a:r>
              <a:rPr lang="uk-UA" sz="2000" b="1" dirty="0">
                <a:solidFill>
                  <a:srgbClr val="006600"/>
                </a:solidFill>
              </a:rPr>
              <a:t>ий</a:t>
            </a:r>
            <a:r>
              <a:rPr lang="ru-RU" sz="2000" b="1" dirty="0">
                <a:solidFill>
                  <a:srgbClr val="006600"/>
                </a:solidFill>
              </a:rPr>
              <a:t> бакалавр</a:t>
            </a:r>
            <a:r>
              <a:rPr lang="uk-UA" sz="2000" b="1" dirty="0">
                <a:solidFill>
                  <a:srgbClr val="006600"/>
                </a:solidFill>
              </a:rPr>
              <a:t>)</a:t>
            </a:r>
            <a:endParaRPr lang="ru-RU" sz="2000" dirty="0">
              <a:solidFill>
                <a:srgbClr val="0066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2227" y="3655377"/>
            <a:ext cx="6912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ДЕННА ФОРМА: (на базі 9 класів</a:t>
            </a:r>
            <a:r>
              <a:rPr lang="ru-RU" b="1" u="sng" dirty="0" smtClean="0">
                <a:solidFill>
                  <a:srgbClr val="FF0000"/>
                </a:solidFill>
              </a:rPr>
              <a:t>)</a:t>
            </a:r>
            <a:endParaRPr lang="ru-RU" u="sng" dirty="0">
              <a:solidFill>
                <a:srgbClr val="FF0000"/>
              </a:solidFill>
            </a:endParaRPr>
          </a:p>
          <a:p>
            <a:endParaRPr lang="ru-RU" sz="1000" dirty="0"/>
          </a:p>
          <a:p>
            <a:pPr lvl="0"/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181 Харчові технології («Зберігання і переробка зерна», «Виробництво харчової продукції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»)</a:t>
            </a:r>
          </a:p>
          <a:p>
            <a:pPr lvl="0"/>
            <a:endParaRPr lang="ru-RU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071 Облік і оподаткування </a:t>
            </a:r>
            <a:endParaRPr lang="uk-UA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endParaRPr lang="ru-RU" sz="1000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076 Підприємництво, торгівля та біржова діяльність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5440" y="5589240"/>
            <a:ext cx="7768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>
                <a:solidFill>
                  <a:srgbClr val="FF0000"/>
                </a:solidFill>
              </a:rPr>
              <a:t>ЗАОЧНА ФОРМА: </a:t>
            </a:r>
            <a:endParaRPr lang="ru-RU" u="sng" dirty="0">
              <a:solidFill>
                <a:srgbClr val="FF0000"/>
              </a:solidFill>
            </a:endParaRPr>
          </a:p>
          <a:p>
            <a:pPr lvl="0"/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181 Харчові технології («Зберігання і переробка зерна», «Виробництво харчової продукції»)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solidFill>
            <a:srgbClr val="3366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ВСП «МОГИЛІВ-ПОДІЛЬСЬКИЙ ТЕХНОЛОГО-ЕКОНОМІЧНИЙ </a:t>
            </a:r>
          </a:p>
          <a:p>
            <a:pPr algn="ctr"/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ФАХОВИЙ КОЛЕДЖ </a:t>
            </a:r>
            <a:endParaRPr lang="uk-UA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ВІННИЦЬКОГО НАЦІОНАЛЬНОГО АГРАРНОГО УНІВЕРСИТЕТУ»</a:t>
            </a:r>
            <a:endParaRPr lang="ru-RU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Рисунок 10" descr="I:\фото коледж\фото коледж 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11970"/>
            <a:ext cx="2952328" cy="1975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1480633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" name="Рисунок 29" descr="герб ВНАУ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68760"/>
            <a:ext cx="1364764" cy="1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25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496" y="89337"/>
            <a:ext cx="90118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" indent="0" algn="ctr">
              <a:buNone/>
            </a:pPr>
            <a:r>
              <a:rPr lang="uk-UA" sz="4000" b="1" dirty="0">
                <a:solidFill>
                  <a:srgbClr val="000099"/>
                </a:solidFill>
                <a:latin typeface="+mj-lt"/>
              </a:rPr>
              <a:t>Спеціальність «Зберігання і переробка </a:t>
            </a:r>
            <a:r>
              <a:rPr lang="uk-UA" sz="4000" b="1" dirty="0" smtClean="0">
                <a:solidFill>
                  <a:srgbClr val="000099"/>
                </a:solidFill>
                <a:latin typeface="+mj-lt"/>
              </a:rPr>
              <a:t> </a:t>
            </a:r>
          </a:p>
          <a:p>
            <a:pPr marL="46037" indent="0" algn="ctr">
              <a:buNone/>
            </a:pPr>
            <a:r>
              <a:rPr lang="uk-UA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uk-UA" sz="4000" b="1" dirty="0" smtClean="0">
                <a:solidFill>
                  <a:srgbClr val="000099"/>
                </a:solidFill>
                <a:latin typeface="+mj-lt"/>
              </a:rPr>
              <a:t>                                 </a:t>
            </a:r>
            <a:r>
              <a:rPr lang="uk-UA" sz="4000" b="1" dirty="0" smtClean="0">
                <a:solidFill>
                  <a:srgbClr val="000099"/>
                </a:solidFill>
                <a:latin typeface="+mj-lt"/>
              </a:rPr>
              <a:t>зерна</a:t>
            </a:r>
            <a:r>
              <a:rPr lang="uk-UA" sz="4000" b="1" dirty="0">
                <a:solidFill>
                  <a:srgbClr val="000099"/>
                </a:solidFill>
                <a:latin typeface="+mj-lt"/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89" y="4317191"/>
            <a:ext cx="2795915" cy="2208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50" y="1336268"/>
            <a:ext cx="5009114" cy="2956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sekretar\Desktop\фото ТЗ практика\IMG-5fa26e4b2125b34749bcd3a7df595e71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0802"/>
            <a:ext cx="1734331" cy="2286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317191"/>
            <a:ext cx="2836099" cy="2208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sekretar\Desktop\фото\технологія зберігання і переробка зерна\IMG-1fd16220286421a1b0c3250c362ee866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r="12140"/>
          <a:stretch/>
        </p:blipFill>
        <p:spPr bwMode="auto">
          <a:xfrm>
            <a:off x="7010491" y="1921098"/>
            <a:ext cx="2026551" cy="2083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ekretar\Desktop\фото\фото Допис 2021\Зернова лабораторі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17191"/>
            <a:ext cx="3240360" cy="2208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9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188639"/>
            <a:ext cx="8856984" cy="13681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6037" indent="0" algn="ctr">
              <a:spcBef>
                <a:spcPts val="0"/>
              </a:spcBef>
              <a:buNone/>
            </a:pPr>
            <a:r>
              <a:rPr lang="uk-UA" sz="4000" b="1" dirty="0" smtClean="0">
                <a:solidFill>
                  <a:srgbClr val="000099"/>
                </a:solidFill>
                <a:latin typeface="+mj-lt"/>
              </a:rPr>
              <a:t>Спеціальність «Виробництво харчової </a:t>
            </a:r>
            <a:r>
              <a:rPr lang="uk-UA" sz="4000" b="1" dirty="0" smtClean="0">
                <a:solidFill>
                  <a:srgbClr val="000099"/>
                </a:solidFill>
                <a:latin typeface="+mj-lt"/>
              </a:rPr>
              <a:t>                      </a:t>
            </a:r>
          </a:p>
          <a:p>
            <a:pPr marL="46037" indent="0" algn="ctr">
              <a:spcBef>
                <a:spcPts val="0"/>
              </a:spcBef>
              <a:buNone/>
            </a:pPr>
            <a:r>
              <a:rPr lang="uk-UA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uk-UA" sz="4000" b="1" dirty="0" smtClean="0">
                <a:solidFill>
                  <a:srgbClr val="000099"/>
                </a:solidFill>
                <a:latin typeface="+mj-lt"/>
              </a:rPr>
              <a:t>                                </a:t>
            </a:r>
            <a:r>
              <a:rPr lang="uk-UA" sz="4000" b="1" dirty="0" smtClean="0">
                <a:solidFill>
                  <a:srgbClr val="000099"/>
                </a:solidFill>
                <a:latin typeface="+mj-lt"/>
              </a:rPr>
              <a:t>продукції</a:t>
            </a:r>
            <a:r>
              <a:rPr lang="uk-UA" sz="4000" b="1" dirty="0" smtClean="0">
                <a:solidFill>
                  <a:srgbClr val="000099"/>
                </a:solidFill>
                <a:latin typeface="+mj-lt"/>
              </a:rPr>
              <a:t>»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4570462" cy="2808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2"/>
          <a:stretch/>
        </p:blipFill>
        <p:spPr bwMode="auto">
          <a:xfrm>
            <a:off x="4364374" y="4543275"/>
            <a:ext cx="4159667" cy="2270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7112"/>
            <a:ext cx="3077319" cy="2305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sekretar\Desktop\фото\кухня\IMG_52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5237"/>
            <a:ext cx="1944216" cy="2916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91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4294967295"/>
          </p:nvPr>
        </p:nvSpPr>
        <p:spPr>
          <a:xfrm>
            <a:off x="107504" y="166491"/>
            <a:ext cx="900100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6037" indent="0">
              <a:buNone/>
            </a:pPr>
            <a:r>
              <a:rPr lang="uk-UA" sz="4000" b="1" dirty="0" smtClean="0">
                <a:solidFill>
                  <a:srgbClr val="000099"/>
                </a:solidFill>
                <a:latin typeface="+mj-lt"/>
              </a:rPr>
              <a:t>Спеціальність «Облік і оподаткування»</a:t>
            </a:r>
          </a:p>
        </p:txBody>
      </p:sp>
      <p:pic>
        <p:nvPicPr>
          <p:cNvPr id="2050" name="Picture 2" descr="C:\Users\sekretar\Desktop\фото\фото до  звіту\photo_2021-09-28_08-14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09120"/>
            <a:ext cx="3200564" cy="2130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ekretar\Desktop\фото\фото до  звіту\photo_2021-09-28_08-15-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76215"/>
            <a:ext cx="2398912" cy="1799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ekretar\Desktop\фото оригінальне\Облік і оподаткування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56023"/>
            <a:ext cx="3577584" cy="2705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6" descr="IMG_5178"/>
          <p:cNvSpPr>
            <a:spLocks noChangeArrowheads="1"/>
          </p:cNvSpPr>
          <p:nvPr/>
        </p:nvSpPr>
        <p:spPr bwMode="auto">
          <a:xfrm>
            <a:off x="4572000" y="908720"/>
            <a:ext cx="3744416" cy="2592288"/>
          </a:xfrm>
          <a:prstGeom prst="roundRect">
            <a:avLst>
              <a:gd name="adj" fmla="val 16667"/>
            </a:avLst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 descr="C:\Users\sekretar\Desktop\фото\фото Допис 2021\Кабінет навчальної бухгалтерії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364" y="3662588"/>
            <a:ext cx="3169349" cy="2112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7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4294967295"/>
          </p:nvPr>
        </p:nvSpPr>
        <p:spPr>
          <a:xfrm>
            <a:off x="188642" y="332656"/>
            <a:ext cx="8856984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6037" indent="0" algn="ctr">
              <a:buNone/>
            </a:pPr>
            <a:r>
              <a:rPr lang="uk-UA" sz="3600" b="1" dirty="0" smtClean="0">
                <a:solidFill>
                  <a:srgbClr val="000099"/>
                </a:solidFill>
                <a:latin typeface="+mj-lt"/>
              </a:rPr>
              <a:t>Спеціальність «Підприємництво, торгівля та біржова діяльність»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73" y="3921052"/>
            <a:ext cx="3152348" cy="2364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AutoShape 2" descr="IMG_2705"/>
          <p:cNvSpPr>
            <a:spLocks noChangeArrowheads="1"/>
          </p:cNvSpPr>
          <p:nvPr/>
        </p:nvSpPr>
        <p:spPr bwMode="auto">
          <a:xfrm>
            <a:off x="3026541" y="1602467"/>
            <a:ext cx="2913611" cy="2148537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35966"/>
            <a:ext cx="2462734" cy="4477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44761"/>
            <a:ext cx="2889450" cy="1848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sekretar\Desktop\фото\фото 1\IMG_44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16832"/>
            <a:ext cx="2851675" cy="1901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99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060848"/>
            <a:ext cx="8784976" cy="33843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500" b="1" dirty="0">
                <a:solidFill>
                  <a:srgbClr val="0000FF"/>
                </a:solidFill>
              </a:rPr>
              <a:t>«Українська мова» та «Математика»</a:t>
            </a:r>
            <a:endParaRPr lang="ru-RU" sz="3500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ru-RU" sz="3500" b="1" u="sng" dirty="0">
                <a:solidFill>
                  <a:srgbClr val="0000FF"/>
                </a:solidFill>
              </a:rPr>
              <a:t>Кожному </a:t>
            </a:r>
            <a:r>
              <a:rPr lang="ru-RU" sz="3500" b="1" u="sng" dirty="0" err="1">
                <a:solidFill>
                  <a:srgbClr val="0000FF"/>
                </a:solidFill>
              </a:rPr>
              <a:t>додається</a:t>
            </a:r>
            <a:r>
              <a:rPr lang="ru-RU" sz="3500" b="1" u="sng" dirty="0">
                <a:solidFill>
                  <a:srgbClr val="0000FF"/>
                </a:solidFill>
              </a:rPr>
              <a:t> 10 </a:t>
            </a:r>
            <a:r>
              <a:rPr lang="ru-RU" sz="3500" b="1" u="sng" dirty="0" err="1">
                <a:solidFill>
                  <a:srgbClr val="0000FF"/>
                </a:solidFill>
              </a:rPr>
              <a:t>балів</a:t>
            </a:r>
            <a:r>
              <a:rPr lang="ru-RU" sz="3500" b="1" u="sng" dirty="0">
                <a:solidFill>
                  <a:srgbClr val="0000FF"/>
                </a:solidFill>
              </a:rPr>
              <a:t> до рейтингу при </a:t>
            </a:r>
            <a:r>
              <a:rPr lang="ru-RU" sz="3500" b="1" u="sng" dirty="0" err="1">
                <a:solidFill>
                  <a:srgbClr val="0000FF"/>
                </a:solidFill>
              </a:rPr>
              <a:t>вступі</a:t>
            </a:r>
            <a:endParaRPr lang="ru-RU" sz="3500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ru-RU" sz="3500" b="1" dirty="0">
                <a:solidFill>
                  <a:srgbClr val="FF0000"/>
                </a:solidFill>
              </a:rPr>
              <a:t>Початок занять з 13 </a:t>
            </a:r>
            <a:r>
              <a:rPr lang="ru-RU" sz="3500" b="1" dirty="0" err="1">
                <a:solidFill>
                  <a:srgbClr val="FF0000"/>
                </a:solidFill>
              </a:rPr>
              <a:t>червня</a:t>
            </a:r>
            <a:r>
              <a:rPr lang="ru-RU" sz="3500" b="1" dirty="0">
                <a:solidFill>
                  <a:srgbClr val="FF0000"/>
                </a:solidFill>
              </a:rPr>
              <a:t> 2022 року</a:t>
            </a:r>
            <a:endParaRPr lang="ru-RU" sz="35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3500" b="1" dirty="0" err="1">
                <a:solidFill>
                  <a:srgbClr val="0000FF"/>
                </a:solidFill>
              </a:rPr>
              <a:t>Заняття</a:t>
            </a:r>
            <a:r>
              <a:rPr lang="ru-RU" sz="3500" b="1" dirty="0">
                <a:solidFill>
                  <a:srgbClr val="0000FF"/>
                </a:solidFill>
              </a:rPr>
              <a:t> проводяться </a:t>
            </a:r>
            <a:r>
              <a:rPr lang="ru-RU" sz="3500" b="1" dirty="0" err="1">
                <a:solidFill>
                  <a:srgbClr val="0000FF"/>
                </a:solidFill>
              </a:rPr>
              <a:t>щоденно</a:t>
            </a:r>
            <a:endParaRPr lang="ru-RU" sz="35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FF"/>
                </a:solidFill>
              </a:rPr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КОЛЕДЖ ОГОЛОШУЄ НАБІР СЛУХАЧІВ НА ПІДГОТОВЧІ КУРСИ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AutoShape 4" descr="Підготовчі курс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Підготовчі курс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Підготовчі курс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Підготовчі курси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Підготовчі курси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Підготовчі курси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3" name="Picture 19" descr="Підготовка до ЗНО у місті Тернопі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820128"/>
            <a:ext cx="3937676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3"/>
          <a:stretch/>
        </p:blipFill>
        <p:spPr>
          <a:xfrm>
            <a:off x="769848" y="4809150"/>
            <a:ext cx="3311153" cy="1894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525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575" y="311883"/>
            <a:ext cx="888092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КОЛЕДЖ ГОТУЄ ФАХІВЦІВ ЗА </a:t>
            </a:r>
            <a:r>
              <a:rPr lang="uk-UA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ЗАОЧНОЮ ФОРМОЮ НАВЧАННЯ </a:t>
            </a:r>
            <a:r>
              <a:rPr lang="uk-UA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ЗІ </a:t>
            </a:r>
            <a:r>
              <a:rPr lang="uk-UA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СПЕЦІАЛЬНОСТЕЙ: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9361" y="3429000"/>
            <a:ext cx="8517399" cy="356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uk-UA" sz="32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Харчові технології </a:t>
            </a:r>
          </a:p>
          <a:p>
            <a:pPr>
              <a:defRPr/>
            </a:pPr>
            <a:endParaRPr lang="uk-UA" sz="1000" b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uk-UA" sz="32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Спеціалізація «Зберігання </a:t>
            </a:r>
            <a:r>
              <a:rPr lang="uk-UA" sz="32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і переробка </a:t>
            </a:r>
            <a:r>
              <a:rPr lang="uk-UA" sz="32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зерна»</a:t>
            </a:r>
          </a:p>
          <a:p>
            <a:pPr>
              <a:defRPr/>
            </a:pPr>
            <a:endParaRPr lang="uk-UA" sz="10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uk-UA" sz="32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Спеціалізація «Виробництво </a:t>
            </a:r>
            <a:r>
              <a:rPr lang="uk-UA" sz="32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харчової </a:t>
            </a:r>
            <a:r>
              <a:rPr lang="uk-UA" sz="32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продукції»</a:t>
            </a:r>
          </a:p>
          <a:p>
            <a:pPr>
              <a:defRPr/>
            </a:pPr>
            <a:endParaRPr lang="uk-UA" sz="24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2" name="AutoShape 2" descr="ПІДГОТОВЧІ КУРСИ | Коледж інженерії та управління НА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ІДГОТОВЧІ КУРСИ | Коледж інженерії та управління НА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Підготовчі курси » ВСП &quot;Технологічний фаховий коледж ДДТУ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789040"/>
            <a:ext cx="2181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Що означає вчитися очно та заочно. Пояснюємо на пальцях, що таке  очно-заочна форма навчанн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Що означає вчитися очно та заочно. Пояснюємо на пальцях, що таке  очно-заочна форма навчанн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Очна форма навчання - це як? Чим вона відрізняється від заочно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4"/>
            <a:ext cx="2911257" cy="1840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7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442</TotalTime>
  <Words>450</Words>
  <Application>Microsoft Office PowerPoint</Application>
  <PresentationFormat>Экран (4:3)</PresentationFormat>
  <Paragraphs>86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КОЛЕДЖ ОГОЛОШУЄ НАБІР СЛУХАЧІВ НА ПІДГОТОВЧІ КУРСИ</vt:lpstr>
      <vt:lpstr>Презентация PowerPoint</vt:lpstr>
      <vt:lpstr> ПРИЙОМ  ДОКУМЕНТІВ </vt:lpstr>
      <vt:lpstr>РЕЄСТРАЦІЯ ЕЛЕКТРОННИХ КАБІНЕТІВ </vt:lpstr>
      <vt:lpstr>ДЛЯ ВСТУПУ ПОДАЮТЬСЯ ДОКУМЕНТИ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sekretar</dc:creator>
  <cp:lastModifiedBy>sekretar</cp:lastModifiedBy>
  <cp:revision>47</cp:revision>
  <dcterms:created xsi:type="dcterms:W3CDTF">2022-05-19T10:48:10Z</dcterms:created>
  <dcterms:modified xsi:type="dcterms:W3CDTF">2022-05-20T11:10:55Z</dcterms:modified>
</cp:coreProperties>
</file>