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7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84" r:id="rId11"/>
    <p:sldId id="268" r:id="rId12"/>
    <p:sldId id="273" r:id="rId13"/>
    <p:sldId id="272" r:id="rId14"/>
    <p:sldId id="274" r:id="rId15"/>
    <p:sldId id="275" r:id="rId16"/>
    <p:sldId id="277" r:id="rId17"/>
    <p:sldId id="278" r:id="rId18"/>
    <p:sldId id="269" r:id="rId19"/>
    <p:sldId id="305" r:id="rId20"/>
    <p:sldId id="291" r:id="rId21"/>
    <p:sldId id="306" r:id="rId22"/>
    <p:sldId id="266" r:id="rId23"/>
    <p:sldId id="267" r:id="rId24"/>
    <p:sldId id="279" r:id="rId25"/>
    <p:sldId id="293" r:id="rId26"/>
    <p:sldId id="301" r:id="rId27"/>
    <p:sldId id="281" r:id="rId28"/>
    <p:sldId id="304" r:id="rId29"/>
    <p:sldId id="282" r:id="rId30"/>
    <p:sldId id="297" r:id="rId31"/>
    <p:sldId id="296" r:id="rId32"/>
    <p:sldId id="302" r:id="rId33"/>
    <p:sldId id="286" r:id="rId34"/>
    <p:sldId id="303" r:id="rId35"/>
    <p:sldId id="294" r:id="rId36"/>
    <p:sldId id="295" r:id="rId3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636929230085547E-2"/>
          <c:y val="3.1291326053377581E-2"/>
          <c:w val="0.91039000717092045"/>
          <c:h val="0.880580921116291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'[Диаграмма в Microsoft PowerPoint]Лист1'!$A$2:$A$4</c:f>
              <c:strCache>
                <c:ptCount val="3"/>
                <c:pt idx="0">
                  <c:v>181 Харчові технології</c:v>
                </c:pt>
                <c:pt idx="1">
                  <c:v>071 Облік і оподаткування</c:v>
                </c:pt>
                <c:pt idx="2">
                  <c:v>076 Підприємництво та торгівля</c:v>
                </c:pt>
              </c:strCache>
            </c:strRef>
          </c:cat>
          <c:val>
            <c:numRef>
              <c:f>'[Диаграмма в Microsoft PowerPoint]Лист1'!$B$2:$B$4</c:f>
              <c:numCache>
                <c:formatCode>General</c:formatCode>
                <c:ptCount val="3"/>
                <c:pt idx="0">
                  <c:v>432</c:v>
                </c:pt>
                <c:pt idx="1">
                  <c:v>61</c:v>
                </c:pt>
                <c:pt idx="2">
                  <c:v>63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'[Диаграмма в Microsoft PowerPoint]Лист1'!$A$2:$A$4</c:f>
              <c:strCache>
                <c:ptCount val="3"/>
                <c:pt idx="0">
                  <c:v>181 Харчові технології</c:v>
                </c:pt>
                <c:pt idx="1">
                  <c:v>071 Облік і оподаткування</c:v>
                </c:pt>
                <c:pt idx="2">
                  <c:v>076 Підприємництво та торгівля</c:v>
                </c:pt>
              </c:strCache>
            </c:strRef>
          </c:cat>
          <c:val>
            <c:numRef>
              <c:f>'[Диаграмма в Microsoft PowerPoint]Лист1'!$C$2:$C$4</c:f>
              <c:numCache>
                <c:formatCode>General</c:formatCode>
                <c:ptCount val="3"/>
                <c:pt idx="0">
                  <c:v>438</c:v>
                </c:pt>
                <c:pt idx="1">
                  <c:v>77</c:v>
                </c:pt>
                <c:pt idx="2">
                  <c:v>68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PowerPoint]Лист1'!$D$1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'[Диаграмма в Microsoft PowerPoint]Лист1'!$A$2:$A$4</c:f>
              <c:strCache>
                <c:ptCount val="3"/>
                <c:pt idx="0">
                  <c:v>181 Харчові технології</c:v>
                </c:pt>
                <c:pt idx="1">
                  <c:v>071 Облік і оподаткування</c:v>
                </c:pt>
                <c:pt idx="2">
                  <c:v>076 Підприємництво та торгівля</c:v>
                </c:pt>
              </c:strCache>
            </c:strRef>
          </c:cat>
          <c:val>
            <c:numRef>
              <c:f>'[Диаграмма в Microsoft PowerPoint]Лист1'!$D$2:$D$4</c:f>
              <c:numCache>
                <c:formatCode>General</c:formatCode>
                <c:ptCount val="3"/>
                <c:pt idx="0">
                  <c:v>353</c:v>
                </c:pt>
                <c:pt idx="1">
                  <c:v>90</c:v>
                </c:pt>
                <c:pt idx="2">
                  <c:v>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831808"/>
        <c:axId val="37833344"/>
        <c:axId val="0"/>
      </c:bar3DChart>
      <c:catAx>
        <c:axId val="37831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7833344"/>
        <c:crosses val="autoZero"/>
        <c:auto val="1"/>
        <c:lblAlgn val="ctr"/>
        <c:lblOffset val="100"/>
        <c:noMultiLvlLbl val="0"/>
      </c:catAx>
      <c:valAx>
        <c:axId val="37833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8318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70224235913523747"/>
          <c:y val="0.17458245380142945"/>
          <c:w val="0.286734618940645"/>
          <c:h val="0.3988789605387761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Лист1!$D$20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Лист1!$C$21:$C$25</c:f>
              <c:strCache>
                <c:ptCount val="5"/>
                <c:pt idx="0">
                  <c:v>Зберігання і переробка зерна</c:v>
                </c:pt>
                <c:pt idx="1">
                  <c:v>Виробництво хпрчової продукції</c:v>
                </c:pt>
                <c:pt idx="2">
                  <c:v>Облік і оподаткування</c:v>
                </c:pt>
                <c:pt idx="3">
                  <c:v>Підприємництво та торгівля 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Лист1!$D$21:$D$25</c:f>
              <c:numCache>
                <c:formatCode>General</c:formatCode>
                <c:ptCount val="5"/>
                <c:pt idx="0">
                  <c:v>52</c:v>
                </c:pt>
                <c:pt idx="1">
                  <c:v>52</c:v>
                </c:pt>
                <c:pt idx="2">
                  <c:v>27</c:v>
                </c:pt>
                <c:pt idx="3">
                  <c:v>26</c:v>
                </c:pt>
                <c:pt idx="4">
                  <c:v>22</c:v>
                </c:pt>
              </c:numCache>
            </c:numRef>
          </c:val>
        </c:ser>
        <c:ser>
          <c:idx val="1"/>
          <c:order val="1"/>
          <c:tx>
            <c:strRef>
              <c:f>Лист1!$E$20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Лист1!$C$21:$C$25</c:f>
              <c:strCache>
                <c:ptCount val="5"/>
                <c:pt idx="0">
                  <c:v>Зберігання і переробка зерна</c:v>
                </c:pt>
                <c:pt idx="1">
                  <c:v>Виробництво хпрчової продукції</c:v>
                </c:pt>
                <c:pt idx="2">
                  <c:v>Облік і оподаткування</c:v>
                </c:pt>
                <c:pt idx="3">
                  <c:v>Підприємництво та торгівля 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Лист1!$E$21:$E$25</c:f>
              <c:numCache>
                <c:formatCode>General</c:formatCode>
                <c:ptCount val="5"/>
                <c:pt idx="0">
                  <c:v>46</c:v>
                </c:pt>
                <c:pt idx="1">
                  <c:v>53</c:v>
                </c:pt>
                <c:pt idx="2">
                  <c:v>28</c:v>
                </c:pt>
                <c:pt idx="3">
                  <c:v>24</c:v>
                </c:pt>
                <c:pt idx="4">
                  <c:v>23</c:v>
                </c:pt>
              </c:numCache>
            </c:numRef>
          </c:val>
        </c:ser>
        <c:ser>
          <c:idx val="2"/>
          <c:order val="2"/>
          <c:tx>
            <c:strRef>
              <c:f>Лист1!$F$20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cat>
            <c:strRef>
              <c:f>Лист1!$C$21:$C$25</c:f>
              <c:strCache>
                <c:ptCount val="5"/>
                <c:pt idx="0">
                  <c:v>Зберігання і переробка зерна</c:v>
                </c:pt>
                <c:pt idx="1">
                  <c:v>Виробництво хпрчової продукції</c:v>
                </c:pt>
                <c:pt idx="2">
                  <c:v>Облік і оподаткування</c:v>
                </c:pt>
                <c:pt idx="3">
                  <c:v>Підприємництво та торгівля 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Лист1!$F$21:$F$25</c:f>
              <c:numCache>
                <c:formatCode>General</c:formatCode>
                <c:ptCount val="5"/>
                <c:pt idx="0">
                  <c:v>37</c:v>
                </c:pt>
                <c:pt idx="1">
                  <c:v>42</c:v>
                </c:pt>
                <c:pt idx="2">
                  <c:v>43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0698496"/>
        <c:axId val="180708480"/>
        <c:axId val="0"/>
      </c:bar3DChart>
      <c:catAx>
        <c:axId val="180698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80708480"/>
        <c:crosses val="autoZero"/>
        <c:auto val="1"/>
        <c:lblAlgn val="ctr"/>
        <c:lblOffset val="100"/>
        <c:noMultiLvlLbl val="0"/>
      </c:catAx>
      <c:valAx>
        <c:axId val="180708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069849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0.9007368646145234"/>
          <c:y val="0.26078841034123779"/>
          <c:w val="8.9723057292050087E-2"/>
          <c:h val="0.324916573055668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openxmlformats.org/officeDocument/2006/relationships/image" Target="../media/image14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emf"/><Relationship Id="rId4" Type="http://schemas.openxmlformats.org/officeDocument/2006/relationships/image" Target="../media/image13.jpeg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.png"/><Relationship Id="rId9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1.png"/><Relationship Id="rId7" Type="http://schemas.openxmlformats.org/officeDocument/2006/relationships/image" Target="../media/image87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5" y="1844824"/>
            <a:ext cx="763284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 директора</a:t>
            </a:r>
          </a:p>
          <a:p>
            <a:pPr algn="ctr"/>
            <a:r>
              <a:rPr lang="uk-UA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реалізацію стратегії </a:t>
            </a:r>
            <a:endParaRPr lang="ru-RU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 «Могилів-Подільський технолого-економічний фаховий коледж Вінницького національного аграрного університету»</a:t>
            </a: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2022-2023 р.</a:t>
            </a:r>
          </a:p>
          <a:p>
            <a:pPr algn="ctr"/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" y="1426735"/>
            <a:ext cx="1619673" cy="157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713" y="1420052"/>
            <a:ext cx="1569623" cy="156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2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ekretar\Desktop\фото\20180705_15283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28" y="1340768"/>
            <a:ext cx="7920880" cy="54178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0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-27384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425" y="1124744"/>
            <a:ext cx="84969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Коледж здійснює підготовку фахівців за денною формою навчання зі спеціальностей: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1870" y="1988840"/>
            <a:ext cx="81005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uk-UA" sz="27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181 Харчові технології та інженерія</a:t>
            </a: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освітньо-професійна програма  «Зберігання </a:t>
            </a:r>
            <a:r>
              <a:rPr lang="uk-UA" sz="27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переробка </a:t>
            </a: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зерна»</a:t>
            </a:r>
            <a:endParaRPr lang="uk-UA" sz="27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7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світньо-професійна програма «Виробництво </a:t>
            </a:r>
            <a:r>
              <a:rPr lang="uk-UA" sz="27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харчової </a:t>
            </a: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продукції»</a:t>
            </a: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071 Бухгалтерський облік та оподаткування</a:t>
            </a: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7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світньо-професійна програма «Бухгалтерський облік»</a:t>
            </a:r>
            <a:endParaRPr lang="uk-UA" sz="27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076 </a:t>
            </a:r>
            <a:r>
              <a:rPr lang="uk-UA" sz="27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Підприємництво </a:t>
            </a:r>
            <a:r>
              <a:rPr lang="uk-UA" sz="27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торгівля</a:t>
            </a:r>
            <a:endParaRPr lang="uk-UA" sz="27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7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7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світньо-професійна програма «Комерційна діяльність»</a:t>
            </a:r>
            <a:endParaRPr lang="uk-UA" sz="27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430" y="1268760"/>
            <a:ext cx="84969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заочною формою навчання </a:t>
            </a:r>
          </a:p>
          <a:p>
            <a:pPr algn="ctr">
              <a:defRPr/>
            </a:pPr>
            <a:r>
              <a:rPr lang="uk-UA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зі спеціальностей: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423891"/>
            <a:ext cx="7272808" cy="42780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32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181 Харчові технології та інженерія</a:t>
            </a:r>
          </a:p>
          <a:p>
            <a:pPr algn="ctr">
              <a:defRPr/>
            </a:pPr>
            <a:endParaRPr lang="uk-UA" sz="3200" b="1" dirty="0" smtClean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  <a:defRPr/>
            </a:pP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освітньо-професійна програма </a:t>
            </a:r>
          </a:p>
          <a:p>
            <a:pPr algn="ctr">
              <a:defRPr/>
            </a:pP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«Зберігання </a:t>
            </a:r>
            <a:r>
              <a:rPr lang="uk-UA" sz="32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переробка </a:t>
            </a: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зерна»</a:t>
            </a:r>
          </a:p>
          <a:p>
            <a:pPr algn="ctr">
              <a:defRPr/>
            </a:pPr>
            <a:endParaRPr lang="uk-UA" sz="32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Tx/>
              <a:buChar char="-"/>
              <a:defRPr/>
            </a:pP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освітньо-професійна програма</a:t>
            </a:r>
          </a:p>
          <a:p>
            <a:pPr algn="ctr">
              <a:defRPr/>
            </a:pPr>
            <a:r>
              <a:rPr lang="uk-UA" sz="32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«Виробництво </a:t>
            </a:r>
            <a:r>
              <a:rPr lang="uk-UA" sz="32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харчової </a:t>
            </a:r>
            <a:r>
              <a:rPr lang="uk-UA" sz="32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продукції»</a:t>
            </a:r>
          </a:p>
          <a:p>
            <a:pPr>
              <a:defRPr/>
            </a:pPr>
            <a:r>
              <a:rPr lang="uk-UA" sz="24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 </a:t>
            </a:r>
          </a:p>
          <a:p>
            <a:pPr>
              <a:defRPr/>
            </a:pPr>
            <a:endParaRPr lang="uk-UA" sz="2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95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фото\Фото сайт\ДОЗВІЛЛЯ\Флешмоб до Дня Гідності та Свобод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4"/>
          <a:stretch/>
        </p:blipFill>
        <p:spPr bwMode="auto">
          <a:xfrm>
            <a:off x="1475656" y="4475126"/>
            <a:ext cx="3356438" cy="2338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60" y="1386354"/>
            <a:ext cx="8962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baseline="0" dirty="0" smtClean="0">
                <a:ln w="1905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Ліцензійний обсяг прийому</a:t>
            </a:r>
            <a:r>
              <a:rPr lang="uk-UA" sz="2800" b="1" dirty="0" smtClean="0">
                <a:ln w="1905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студентів складає 235 осіб</a:t>
            </a:r>
            <a:endParaRPr lang="uk-UA" sz="2800" b="1" baseline="0" dirty="0">
              <a:ln w="1905"/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45822"/>
            <a:ext cx="3181739" cy="2195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737" y="2079658"/>
            <a:ext cx="4650123" cy="2842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2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-27384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1215789"/>
            <a:ext cx="89678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Навчально-виховний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</a:t>
            </a: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в:</a:t>
            </a:r>
          </a:p>
          <a:p>
            <a:pPr algn="ctr"/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96989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кандидати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наук,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викладачів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викладачів-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методистів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старший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викладач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Внау\244555946_3145052282381813_394790666156126558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260" y="2247751"/>
            <a:ext cx="3783244" cy="2837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Внау\Папка Відеоролик\Соляр Фото та відео\photo_2022-10-05_20-01-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70226"/>
            <a:ext cx="5129573" cy="3571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9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68197" y="0"/>
            <a:ext cx="9234789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248567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студентів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період </a:t>
            </a: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2021-2023н.р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168138"/>
              </p:ext>
            </p:extLst>
          </p:nvPr>
        </p:nvGraphicFramePr>
        <p:xfrm>
          <a:off x="395536" y="1710232"/>
          <a:ext cx="8496944" cy="4959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59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60944" y="-27383"/>
            <a:ext cx="9204944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0527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контингенту зарахованих 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 на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денну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заочну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 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 </a:t>
            </a: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2021-2023н.р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75864"/>
              </p:ext>
            </p:extLst>
          </p:nvPr>
        </p:nvGraphicFramePr>
        <p:xfrm>
          <a:off x="689100" y="2636912"/>
          <a:ext cx="798735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35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892111" y="1258753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400" b="1" dirty="0" smtClean="0">
                <a:ln w="1905"/>
                <a:solidFill>
                  <a:srgbClr val="7030A0"/>
                </a:solidFill>
                <a:latin typeface="Arial Black" pitchFamily="34" charset="0"/>
              </a:rPr>
              <a:t>Профорієнтаційна робота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9"/>
            <a:ext cx="3670598" cy="259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701616"/>
              </p:ext>
            </p:extLst>
          </p:nvPr>
        </p:nvGraphicFramePr>
        <p:xfrm>
          <a:off x="4427984" y="1700809"/>
          <a:ext cx="2146989" cy="3038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Acrobat Document" r:id="rId5" imgW="5667119" imgH="8019810" progId="AcroExch.Document.DC">
                  <p:embed/>
                </p:oleObj>
              </mc:Choice>
              <mc:Fallback>
                <p:oleObj name="Acrobat Document" r:id="rId5" imgW="5667119" imgH="801981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984" y="1700809"/>
                        <a:ext cx="2146989" cy="3038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794623"/>
              </p:ext>
            </p:extLst>
          </p:nvPr>
        </p:nvGraphicFramePr>
        <p:xfrm>
          <a:off x="323528" y="4329855"/>
          <a:ext cx="3528392" cy="2493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Acrobat Document" r:id="rId7" imgW="8019977" imgH="5667300" progId="AcroExch.Document.DC">
                  <p:embed/>
                </p:oleObj>
              </mc:Choice>
              <mc:Fallback>
                <p:oleObj name="Acrobat Document" r:id="rId7" imgW="8019977" imgH="56673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528" y="4329855"/>
                        <a:ext cx="3528392" cy="2493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85528"/>
              </p:ext>
            </p:extLst>
          </p:nvPr>
        </p:nvGraphicFramePr>
        <p:xfrm>
          <a:off x="7074835" y="4452198"/>
          <a:ext cx="1691073" cy="2393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Acrobat Document" r:id="rId9" imgW="5667119" imgH="8019810" progId="AcroExch.Document.DC">
                  <p:embed/>
                </p:oleObj>
              </mc:Choice>
              <mc:Fallback>
                <p:oleObj name="Acrobat Document" r:id="rId9" imgW="5667119" imgH="801981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74835" y="4452198"/>
                        <a:ext cx="1691073" cy="2393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6" name="Picture 32" descr="C:\Users\sekretar\Desktop\Галайда Л.В. 2023 1\оголошення\курси (1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57201"/>
            <a:ext cx="2883594" cy="203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40768"/>
            <a:ext cx="2088232" cy="305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82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2444160" cy="3162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31149"/>
            <a:ext cx="2388239" cy="337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991" y="1409941"/>
            <a:ext cx="2376264" cy="304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109" y="3398841"/>
            <a:ext cx="2393891" cy="309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7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E:\Внау\Папка Відеоролик\Соляр Фото та відео\photo_2022-10-05_20-03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657" y="1805554"/>
            <a:ext cx="2159519" cy="3839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892111" y="1258753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400" b="1" dirty="0" smtClean="0">
                <a:ln w="1905"/>
                <a:solidFill>
                  <a:srgbClr val="7030A0"/>
                </a:solidFill>
                <a:latin typeface="Arial Black" pitchFamily="34" charset="0"/>
              </a:rPr>
              <a:t>День відкритих дверей </a:t>
            </a:r>
          </a:p>
        </p:txBody>
      </p:sp>
      <p:pic>
        <p:nvPicPr>
          <p:cNvPr id="13" name="Рисунок 12"/>
          <p:cNvPicPr/>
          <p:nvPr/>
        </p:nvPicPr>
        <p:blipFill rotWithShape="1">
          <a:blip r:embed="rId5"/>
          <a:srcRect l="6396" r="2752" b="16909"/>
          <a:stretch/>
        </p:blipFill>
        <p:spPr bwMode="auto">
          <a:xfrm>
            <a:off x="5652120" y="4725144"/>
            <a:ext cx="3355873" cy="19031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6"/>
          <a:srcRect l="10163" t="3701" r="6120" b="13017"/>
          <a:stretch/>
        </p:blipFill>
        <p:spPr bwMode="auto">
          <a:xfrm>
            <a:off x="6228185" y="2218644"/>
            <a:ext cx="2915815" cy="1732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>
          <a:blip r:embed="rId7"/>
          <a:stretch>
            <a:fillRect/>
          </a:stretch>
        </p:blipFill>
        <p:spPr>
          <a:xfrm>
            <a:off x="179512" y="4791277"/>
            <a:ext cx="3456384" cy="180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461326"/>
              </p:ext>
            </p:extLst>
          </p:nvPr>
        </p:nvGraphicFramePr>
        <p:xfrm>
          <a:off x="35496" y="1802901"/>
          <a:ext cx="3931541" cy="2778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Acrobat Document" r:id="rId8" imgW="8019977" imgH="5667300" progId="AcroExch.Document.DC">
                  <p:embed/>
                </p:oleObj>
              </mc:Choice>
              <mc:Fallback>
                <p:oleObj name="Acrobat Document" r:id="rId8" imgW="8019977" imgH="56673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496" y="1802901"/>
                        <a:ext cx="3931541" cy="2778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2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716016" y="1460956"/>
            <a:ext cx="4213129" cy="25865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/>
          <p:nvPr/>
        </p:nvPicPr>
        <p:blipFill rotWithShape="1">
          <a:blip r:embed="rId4"/>
          <a:srcRect l="3280" t="292" r="3608" b="16034"/>
          <a:stretch/>
        </p:blipFill>
        <p:spPr bwMode="auto">
          <a:xfrm>
            <a:off x="213529" y="1484784"/>
            <a:ext cx="4370707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5"/>
          <a:srcRect l="2132" r="2791" b="22055"/>
          <a:stretch/>
        </p:blipFill>
        <p:spPr bwMode="auto">
          <a:xfrm>
            <a:off x="4764955" y="4365104"/>
            <a:ext cx="4167835" cy="1943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169" name="Picture 1" descr="E:\Внау\Папка Відеоролик\ФОТО\photo_2022-10-11_19-32-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1" y="3974822"/>
            <a:ext cx="4404976" cy="2477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892111" y="1258753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uk-UA" sz="2400" b="1" dirty="0" smtClean="0">
                <a:ln w="1905"/>
                <a:solidFill>
                  <a:srgbClr val="7030A0"/>
                </a:solidFill>
                <a:latin typeface="Arial Black" pitchFamily="34" charset="0"/>
              </a:rPr>
              <a:t>Підготовчі курси – 51 слухачів</a:t>
            </a:r>
            <a:endParaRPr lang="ru-RU" sz="2400" b="1" dirty="0" smtClean="0">
              <a:ln w="1905"/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098" name="Picture 2" descr="E:\Внау\Папка Відеоролик\відкриті уроки\відкритий урок Останіна\309003308_1468465133633082_719384271804115707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0808"/>
            <a:ext cx="3888432" cy="29163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sekretar\Desktop\Галайда Л.В. 2023 1\оголошення\запрошення-на-курс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6" y="1710490"/>
            <a:ext cx="4106729" cy="2904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Внау\Папка Відеоролик\флешмоб Мій коледж - моя гордість\ФОТО\photo_2022-10-11_19-29-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8"/>
          <a:stretch/>
        </p:blipFill>
        <p:spPr bwMode="auto">
          <a:xfrm>
            <a:off x="2195340" y="4290628"/>
            <a:ext cx="4666350" cy="2601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9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26876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зарахованих випускників коледжу до Вінницького національного аграрного університету 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719489"/>
              </p:ext>
            </p:extLst>
          </p:nvPr>
        </p:nvGraphicFramePr>
        <p:xfrm>
          <a:off x="1835696" y="5517232"/>
          <a:ext cx="5868652" cy="875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2200"/>
                <a:gridCol w="1812378"/>
                <a:gridCol w="2084074"/>
              </a:tblGrid>
              <a:tr h="454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6750" algn="l"/>
                        </a:tabLst>
                      </a:pPr>
                      <a:r>
                        <a:rPr lang="uk-UA" sz="2400" dirty="0" smtClean="0">
                          <a:effectLst/>
                        </a:rPr>
                        <a:t>2021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2022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2023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09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</a:rPr>
                        <a:t>42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chemeClr val="bg1"/>
                          </a:solidFill>
                          <a:effectLst/>
                        </a:rPr>
                        <a:t>43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5" name="Picture 1" descr="E:\Внау\Папка Відеоролик\IMG_296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60" y="2469089"/>
            <a:ext cx="3946800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Возможно, это изображение 5 человек, люди учатся и текс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69089"/>
            <a:ext cx="4032448" cy="2834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0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18" y="1340768"/>
            <a:ext cx="8892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н.р. пройшли підвищення  кваліфікації </a:t>
            </a:r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викладачів.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Атестацію пройшли  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викладачів.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E:\Внау\Папка Відеоролик\photo_2022-10-05_20-00-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884" y="2310519"/>
            <a:ext cx="5314952" cy="450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42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3884" y="1268760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 </a:t>
            </a:r>
            <a:r>
              <a:rPr lang="uk-UA" b="1" dirty="0" smtClean="0"/>
              <a:t>     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Викладачами 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видів навчально-методичних матеріалів, проведено 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відкритих занять, серед яких : лекції-презентації, інтерактивні, проблемні лекції, лекції-дослідження, лекції-бесіди, керований практикум, моделювання професійної діяльності,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заняття-гра-квест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інтегроване заняття на виробництві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Внау\Папка Відеоролик\Відкриті занятт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6992"/>
            <a:ext cx="4284476" cy="321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E:\Внау\Папка Відеоролик\ФОТО\photo_2022-10-11_19-30-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13" y="2971621"/>
            <a:ext cx="3735107" cy="373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6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Возможно, это изображение 7 человек, люди учатся, стол и текс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01010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Возможно, это изображение текс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1" y="4188739"/>
            <a:ext cx="1758244" cy="259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Возможно, это изображение текс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483" y="4203143"/>
            <a:ext cx="1889479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Возможно, это изображение 5 человек, люди учатся и текс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01010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Возможно, это изображение 4 человека и люди учатс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975" y="4122231"/>
            <a:ext cx="1977684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 descr="Возможно, это изображение 8 человек, люди учатся и текст «.u Myfuture profession INFORMATION»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188739"/>
            <a:ext cx="2542644" cy="254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64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3133" y="1243173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  <a:latin typeface="Arial Black" pitchFamily="34" charset="0"/>
              </a:rPr>
              <a:t>Участь у стартапах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556792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викладачів та студентів коледжу взяла участь у конкурсі стартапів під назвою «Цілюща косметика», «В хлібі здоров’я наше й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сила», 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«Даруємо брухту друге життя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6" y="2708920"/>
            <a:ext cx="4326460" cy="305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64" y="2354726"/>
            <a:ext cx="3895012" cy="222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625865"/>
            <a:ext cx="3895012" cy="217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2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87" y="5157192"/>
            <a:ext cx="3891273" cy="153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243173"/>
            <a:ext cx="88508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 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 та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розвитку»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1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зернової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сучасними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приладами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зерна 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1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борошна</a:t>
            </a:r>
            <a:r>
              <a:rPr lang="ru-RU" sz="2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59" y="2852936"/>
            <a:ext cx="3974912" cy="325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Возможно, это изображение 9 человек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5"/>
          <a:stretch/>
        </p:blipFill>
        <p:spPr bwMode="auto">
          <a:xfrm>
            <a:off x="179512" y="2636912"/>
            <a:ext cx="4764049" cy="244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45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504056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898"/>
            <a:ext cx="3714980" cy="533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4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6"/>
          <a:stretch/>
        </p:blipFill>
        <p:spPr bwMode="auto">
          <a:xfrm>
            <a:off x="4046402" y="2708920"/>
            <a:ext cx="2799796" cy="353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3" y="1243173"/>
            <a:ext cx="9036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 </a:t>
            </a:r>
            <a:r>
              <a:rPr lang="ru-RU" smtClean="0"/>
              <a:t>    </a:t>
            </a:r>
            <a:r>
              <a:rPr lang="ru-RU" sz="28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 учасником проєкту Еразмус +ДААД </a:t>
            </a:r>
          </a:p>
        </p:txBody>
      </p:sp>
      <p:pic>
        <p:nvPicPr>
          <p:cNvPr id="8194" name="Picture 2" descr="Нет описания фото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01118"/>
            <a:ext cx="3528392" cy="231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Нет описания фото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4" r="20363"/>
          <a:stretch/>
        </p:blipFill>
        <p:spPr bwMode="auto">
          <a:xfrm>
            <a:off x="6865766" y="1751249"/>
            <a:ext cx="2170730" cy="285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Нет описания фото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4"/>
          <a:stretch/>
        </p:blipFill>
        <p:spPr bwMode="auto">
          <a:xfrm>
            <a:off x="179512" y="4293096"/>
            <a:ext cx="382718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3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243173"/>
            <a:ext cx="90364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презентації гурткової роботи було представлено роботи 13 інтегрованих гуртків, у роботі яких </a:t>
            </a:r>
            <a:r>
              <a:rPr lang="uk-UA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задіяно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283 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студенти.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гуртківцями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написано і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uk-UA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відеопрезентацій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29, відеофільмів –8; дослідницьких робіт – 3; пошукових робіт – 13;  макетів – 6; виробів образотворчого мистецтва -</a:t>
            </a:r>
            <a:r>
              <a:rPr lang="uk-UA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Возможно, это изображение один или несколько человек, люди учатся, больница и текс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74636"/>
            <a:ext cx="2686262" cy="357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Возможно, это изображение 9 человек, люди улыбаются, люди учатся и больниц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16" y="4674730"/>
            <a:ext cx="260325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Возможно, это изображение 9 человек, люди учатся и текс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74636"/>
            <a:ext cx="2438413" cy="182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Возможно, это изображение 14 человек, люди учатся и текс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923" y="2920296"/>
            <a:ext cx="2672237" cy="200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Возможно, это изображение 7 человек, люди учатся, стол и текс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92" y="4924475"/>
            <a:ext cx="2436633" cy="191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9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1730770"/>
            <a:ext cx="446449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Міжнародному басейновому конкурсі «Барви Дністра» призові місця посіли: </a:t>
            </a:r>
            <a:endParaRPr lang="ru-RU" sz="1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місце –  викладач Ільєва О.П., ІІ місце –  викладач Войцехівська І.С., студенти </a:t>
            </a:r>
            <a:r>
              <a:rPr lang="uk-UA" sz="1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Кузьмінський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М., </a:t>
            </a:r>
            <a:r>
              <a:rPr lang="uk-UA" sz="1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Зімборська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А., ІІІ місце –  студенти Яцентюк Ю., Нестерук А</a:t>
            </a:r>
            <a:r>
              <a:rPr lang="uk-UA" sz="1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1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1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міському конкурсі «Кобзар Україна» (викладачі Ільєва О.П., Войцехівська І.С.):  І місце  – студентка Лясота В., ІІ місце – Чумак А., </a:t>
            </a:r>
            <a:r>
              <a:rPr lang="uk-UA" sz="1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Маліцька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М., </a:t>
            </a:r>
            <a:r>
              <a:rPr lang="uk-UA" sz="1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Карплюк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В., Щур А., </a:t>
            </a:r>
            <a:r>
              <a:rPr lang="uk-UA" sz="15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Боднарчук</a:t>
            </a:r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Н.; ІІІ Сирота В</a:t>
            </a:r>
            <a:r>
              <a:rPr lang="uk-UA" sz="1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1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5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обласному конкурсі пошуково-дослідницьких робіт з української філології (викладач Ільєва О.П.) студентка Яцентюк Ю. посіла ІІІ місце. Студентка Пономаренко А. посіла ІІ місце на обласному форумі-конкурсі на тему: «Україна очима зарубіжних майстрів слова» серед здобувачів закладів передвищої освіти Вінницької області (викладач Риженко М.В</a:t>
            </a:r>
            <a:r>
              <a:rPr lang="uk-UA" sz="1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sz="15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3133" y="112474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в конкурсах та олімпіадах</a:t>
            </a:r>
          </a:p>
        </p:txBody>
      </p:sp>
      <p:pic>
        <p:nvPicPr>
          <p:cNvPr id="5123" name="Picture 3" descr="C:\Users\sekretar\Desktop\346289258_967376250946914_56285749003237306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60848"/>
            <a:ext cx="2458188" cy="3277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sekretar\Desktop\на сайт\досягнення коледжу\photo_2023-09-27_10-36-4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7" r="7009"/>
          <a:stretch/>
        </p:blipFill>
        <p:spPr bwMode="auto">
          <a:xfrm>
            <a:off x="6876256" y="1916832"/>
            <a:ext cx="2205340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1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516" y="1712997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Під </a:t>
            </a:r>
            <a:r>
              <a:rPr lang="uk-UA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 викладачів Войцехівської І.С., Ільєвої О.П., Риженко М.В. студенти брали участь у всеукраїнському конкурсі «Соняшник», результати якого: 6 дипломів ІІ ступеня регіонального рівня;  12 -  ІІІ ступеня регіонального рівня;    3 -  ІІ ступеня Всеукраїнського рівня;    3 -  ІІІ ступеня Всеукраїнського рівня.</a:t>
            </a:r>
          </a:p>
          <a:p>
            <a:pPr algn="just"/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студентів до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 студенти коледжу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викладачів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Останіної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Ю.В.,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Кордонської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І.В. брали участь в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міжнародному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конкурсі «Кенгуру», у результаті - 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відмінний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результат- 2 студенти, 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– 10 студентів.</a:t>
            </a:r>
          </a:p>
        </p:txBody>
      </p:sp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3133" y="112474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 Дня університету</a:t>
            </a:r>
          </a:p>
        </p:txBody>
      </p:sp>
      <p:pic>
        <p:nvPicPr>
          <p:cNvPr id="4098" name="Picture 2" descr="C:\Users\sekretar\Desktop\на сайт\День нородження університету\photo_2023-10-04_13-25-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5" y="1704838"/>
            <a:ext cx="3545589" cy="265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sekretar\Desktop\на сайт\День нородження університету\photo_2023-10-04_13-26-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7" b="10282"/>
          <a:stretch/>
        </p:blipFill>
        <p:spPr bwMode="auto">
          <a:xfrm>
            <a:off x="4558360" y="1737576"/>
            <a:ext cx="4285973" cy="262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ekretar\Desktop\на сайт\День нородження університету\photo_2023-10-04_13-26-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8"/>
          <a:stretch/>
        </p:blipFill>
        <p:spPr bwMode="auto">
          <a:xfrm>
            <a:off x="5292080" y="4410630"/>
            <a:ext cx="3553150" cy="236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ekretar\Desktop\на сайт\День нородження університету\photo_2023-10-04_13-26-3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8" b="15690"/>
          <a:stretch/>
        </p:blipFill>
        <p:spPr bwMode="auto">
          <a:xfrm>
            <a:off x="588324" y="4509120"/>
            <a:ext cx="4415724" cy="227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37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496" y="1124744"/>
            <a:ext cx="9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звітного періоду </a:t>
            </a:r>
            <a:r>
              <a:rPr lang="uk-UA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кураторами </a:t>
            </a:r>
            <a:r>
              <a:rPr lang="uk-UA" sz="28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</a:t>
            </a:r>
          </a:p>
          <a:p>
            <a:pPr algn="ctr"/>
            <a:r>
              <a:rPr lang="uk-UA" sz="28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відкритих виховних 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2"/>
          <a:stretch/>
        </p:blipFill>
        <p:spPr bwMode="auto">
          <a:xfrm>
            <a:off x="539552" y="2492896"/>
            <a:ext cx="3244681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8" b="6933"/>
          <a:stretch/>
        </p:blipFill>
        <p:spPr bwMode="auto">
          <a:xfrm>
            <a:off x="4067944" y="2215662"/>
            <a:ext cx="3809220" cy="23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0" b="4645"/>
          <a:stretch/>
        </p:blipFill>
        <p:spPr bwMode="auto">
          <a:xfrm>
            <a:off x="4283968" y="4576006"/>
            <a:ext cx="3456384" cy="221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4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3133" y="111603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Волонтерська робота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384042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C:\Users\sekretar\Desktop\387778827_1554234578713317_498076939200715071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75232"/>
            <a:ext cx="2708920" cy="203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13" y="1772816"/>
            <a:ext cx="46443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00533"/>
            <a:ext cx="3304800" cy="215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4634033"/>
            <a:ext cx="3563888" cy="19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355864"/>
            <a:ext cx="9149009" cy="16312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just"/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Гордість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коледжу!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курсу </a:t>
            </a:r>
            <a:r>
              <a:rPr lang="ru-RU" alt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181 Харчові технології ЮРІЙ ВОРОБЙОВ,  </a:t>
            </a:r>
            <a:r>
              <a:rPr lang="ru-RU" alt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виборов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І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чемпіонату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Вінницької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боксу. </a:t>
            </a:r>
            <a:r>
              <a:rPr lang="ru-RU" alt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бірна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Могилева-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Подільського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привезла                2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золотих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срібну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4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бронзових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медалей.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найсильніших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боксерів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841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content-iev1-1.xx.fbcdn.net/v/t39.30808-6/394317948_2362572453921953_8798736945045407157_n.jpg?stp=dst-jpg_s600x600&amp;_nc_cat=103&amp;ccb=1-7&amp;_nc_sid=5f2048&amp;_nc_ohc=pTjotvuV9BoAX8v0RSF&amp;_nc_ht=scontent-iev1-1.xx&amp;oh=00_AfCo3nF93iDq9IRLvpZeWvTKjEvhjzkOFPyS8ZmLnimCNQ&amp;oe=6537D1E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77030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content-iev1-1.xx.fbcdn.net/v/t39.30808-6/394386084_2362570820588783_1868070188179806443_n.jpg?stp=dst-jpg_s600x600&amp;_nc_cat=104&amp;ccb=1-7&amp;_nc_sid=5f2048&amp;_nc_ohc=a6gQpwMmZv4AX-RDdSN&amp;_nc_ht=scontent-iev1-1.xx&amp;oh=00_AfDpaE_cUPsyWafHEeb-5bCh-TN4BXyMjHI97a9_8E0kYA&amp;oe=65379CE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" t="14368" r="7915" b="14555"/>
          <a:stretch/>
        </p:blipFill>
        <p:spPr bwMode="auto">
          <a:xfrm>
            <a:off x="5364088" y="2777030"/>
            <a:ext cx="2688894" cy="386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01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158" y="2140406"/>
            <a:ext cx="4542403" cy="316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867" y="1189201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звітного періоду проводились зустрічі з стейкхолдерами за спеціальностями 181 Харчові технології та інженерія, 071 Бухгалтерський облік та оподаткування, 076 Підприємництво та торгівля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sekretar\Desktop\photo_2023-10-20_14-14-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3" y="2204864"/>
            <a:ext cx="3116050" cy="304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ekretar\Desktop\375812910_1666459267189980_6056748347514492132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810" y="2140406"/>
            <a:ext cx="3401799" cy="289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42155"/>
            <a:ext cx="2445078" cy="16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7"/>
          <a:stretch/>
        </p:blipFill>
        <p:spPr bwMode="auto">
          <a:xfrm>
            <a:off x="251520" y="5270501"/>
            <a:ext cx="2806957" cy="156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50"/>
          <a:stretch/>
        </p:blipFill>
        <p:spPr bwMode="auto">
          <a:xfrm>
            <a:off x="5796136" y="5039431"/>
            <a:ext cx="3053267" cy="179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фото\фото оригінальне\Облік і оподаткування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49455"/>
            <a:ext cx="3240360" cy="23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4" y="1391763"/>
            <a:ext cx="3293317" cy="24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4" y="3915901"/>
            <a:ext cx="3744416" cy="2716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60269"/>
            <a:ext cx="2305660" cy="2919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2962720" cy="213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D:\фото\фото оригінальне\Виробництво харчової продукції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587" y="1360269"/>
            <a:ext cx="2670781" cy="178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4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Возможно, это изображение 10 человек и силосная ям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2481"/>
            <a:ext cx="4103172" cy="547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4176464" cy="313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42" y="4196054"/>
            <a:ext cx="1951112" cy="2601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96054"/>
            <a:ext cx="1935582" cy="2580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97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E:\Внау\Папка Відеоролик\зображення_viber_2022-10-08_17-48-34-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4732"/>
            <a:ext cx="3002965" cy="225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E:\Внау\Папка Відеоролик\зображення_viber_2022-10-08_17-48-35-0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12" y="1653489"/>
            <a:ext cx="2985988" cy="223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E:\Внау\Папка Відеоролик\зображення_viber_2022-10-08_17-19-51-9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1"/>
          <a:stretch/>
        </p:blipFill>
        <p:spPr bwMode="auto">
          <a:xfrm>
            <a:off x="251520" y="4112241"/>
            <a:ext cx="2160240" cy="248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53489"/>
            <a:ext cx="2987824" cy="232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32" y="4072640"/>
            <a:ext cx="2564312" cy="25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45" b="18956"/>
          <a:stretch/>
        </p:blipFill>
        <p:spPr bwMode="auto">
          <a:xfrm>
            <a:off x="2573880" y="4581128"/>
            <a:ext cx="3794052" cy="134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02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0528" y="1178749"/>
            <a:ext cx="8827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теплення фасаду внутрішнього двору коледжу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uk-UA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заміна вікон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23" y="2111023"/>
            <a:ext cx="3480538" cy="46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48977"/>
            <a:ext cx="4896544" cy="436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54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226825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74476"/>
            <a:ext cx="3526060" cy="5294884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7" name="Picture 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4904"/>
            <a:ext cx="2236271" cy="3127549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84203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1196752"/>
            <a:ext cx="4624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перспективу плануємо: 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570" y="1715044"/>
            <a:ext cx="90364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indent="-87313" algn="just">
              <a:buAutoNum type="arabicPeriod"/>
            </a:pPr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підвищення якості організації освітнього процесу, забезпечення високого рівня науково-педагогічної діяльності викладачів коледжу продовжити роботу над використанням новітніх освітніх технологій, підвищенням кваліфікації та забезпеченням якісного викладання, розробкою навчально-методичних матеріалів в умовах змішаного та дистанційного навчання для підготовки компетентних, мобільних, висококваліфікованих фахівців. </a:t>
            </a:r>
            <a:endParaRPr lang="uk-UA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З</a:t>
            </a:r>
            <a:r>
              <a:rPr lang="uk-UA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забезпечення формування контингенту студентів зміцнювати позитивний імідж коледжу, впроваджувати нові ефективні форми профорієнтаційної роботи серед учнів загальноосвітніх закладів. Організувати роботу підготовчих курсів.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наближення змісту практичних завдань з навчальних практик до реальної діяльності підприємств продовжити співпрацю зі  стейкхолдерами, сучасними підприємствами галузі, успішними в професійній діяльності випускниками коледжу. Розвивати практику впровадження елементів дуальної за освітньо-професійними програмами підготовки здобувачів освіти.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вдосконалення методології досліджень актуальних питань освіти, економіки, бізнесу та управління згідно графіка брати участь у конференціях Вінницького національного аграрного університету.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забезпечення належного рівня науково-дослідної діяльності коледжу посилити індивідуальну роботу з обдарованими та здібними студентами шляхом участі в олімпіадах, конкурсах, конференціях різного рівня.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9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ekretar\Desktop\фон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4"/>
          <a:stretch/>
        </p:blipFill>
        <p:spPr bwMode="auto">
          <a:xfrm>
            <a:off x="-27278" y="0"/>
            <a:ext cx="9171277" cy="124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700808"/>
            <a:ext cx="90364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Продовжити роботу щодо розширення співпраці з профільними кафедрами Вінницького національного аграрного університету щодо підвищення кваліфікації педагогічних працівників коледжу, підготовки та видання підручників, посібників та інших навчально-методичних матеріалів.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підвищення ефективності виховної роботи в коледжі посилити національно-патріотичний характер освітнього процесу, передбачивши використання  кращих традицій та звичаїв українського народу; спрямувати роботу  на реалізацію проєктів   щодо виховання студентів у дусі патріотичного обов'язку, готовності до військової служби та захисту України, національного спротиву, поваги до чинного законодавства та засад демократичної, правової держави.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Завершити ремонтні роботи з утеплення фасаду внутрішнього двору коледжу.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економії енергоносіїв забезпечити постійний контроль за  їх раціональним використанням в навчальному корпусі та гуртожитку коледжу.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2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630</TotalTime>
  <Words>873</Words>
  <Application>Microsoft Office PowerPoint</Application>
  <PresentationFormat>Экран (4:3)</PresentationFormat>
  <Paragraphs>85</Paragraphs>
  <Slides>36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Воздушный поток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sekretar</dc:creator>
  <cp:lastModifiedBy>User</cp:lastModifiedBy>
  <cp:revision>59</cp:revision>
  <cp:lastPrinted>2023-10-23T13:34:37Z</cp:lastPrinted>
  <dcterms:modified xsi:type="dcterms:W3CDTF">2026-09-18T11:03:54Z</dcterms:modified>
</cp:coreProperties>
</file>