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4"/>
  </p:notesMasterIdLst>
  <p:sldIdLst>
    <p:sldId id="256" r:id="rId2"/>
    <p:sldId id="257" r:id="rId3"/>
    <p:sldId id="261" r:id="rId4"/>
    <p:sldId id="262" r:id="rId5"/>
    <p:sldId id="263" r:id="rId6"/>
    <p:sldId id="307" r:id="rId7"/>
    <p:sldId id="284" r:id="rId8"/>
    <p:sldId id="273" r:id="rId9"/>
    <p:sldId id="308" r:id="rId10"/>
    <p:sldId id="272" r:id="rId11"/>
    <p:sldId id="274" r:id="rId12"/>
    <p:sldId id="275" r:id="rId13"/>
    <p:sldId id="277" r:id="rId14"/>
    <p:sldId id="305" r:id="rId15"/>
    <p:sldId id="311" r:id="rId16"/>
    <p:sldId id="306" r:id="rId17"/>
    <p:sldId id="309" r:id="rId18"/>
    <p:sldId id="314" r:id="rId19"/>
    <p:sldId id="266" r:id="rId20"/>
    <p:sldId id="267" r:id="rId21"/>
    <p:sldId id="310" r:id="rId22"/>
    <p:sldId id="312" r:id="rId23"/>
    <p:sldId id="268" r:id="rId24"/>
    <p:sldId id="293" r:id="rId25"/>
    <p:sldId id="313" r:id="rId26"/>
    <p:sldId id="301" r:id="rId27"/>
    <p:sldId id="281" r:id="rId28"/>
    <p:sldId id="304" r:id="rId29"/>
    <p:sldId id="282" r:id="rId30"/>
    <p:sldId id="302" r:id="rId31"/>
    <p:sldId id="294" r:id="rId32"/>
    <p:sldId id="295" r:id="rId33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user\Desktop\&#1050;&#1085;&#1080;&#1075;&#1072;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user\Desktop\&#1050;&#1085;&#1080;&#1075;&#1072;5%20&#8211;%20&#1082;&#1086;&#1087;&#111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1"/>
                </a:solidFill>
                <a:effectLst/>
              </a:rPr>
              <a:t>Контингент студентів 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за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період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</a:t>
            </a:r>
            <a:r>
              <a:rPr lang="uk-UA" sz="1800" b="1" dirty="0">
                <a:solidFill>
                  <a:schemeClr val="tx1"/>
                </a:solidFill>
                <a:effectLst/>
              </a:rPr>
              <a:t>2022-2024н.р.</a:t>
            </a:r>
            <a:endParaRPr lang="ru-RU" sz="1800" b="1" dirty="0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0429067675709575"/>
          <c:y val="1.542309488880123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181 Харчові технології.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0612BDF5-67DF-4FE8-8458-0C38AC7BB58D}" type="VALUE">
                      <a:rPr lang="en-US" baseline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555-41CE-8043-ECA93C01474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1C9BEE89-E26D-4DEF-8689-AE2724C92894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555-41CE-8043-ECA93C01474D}"/>
                </c:ext>
              </c:extLst>
            </c:dLbl>
            <c:dLbl>
              <c:idx val="2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baseline="0" dirty="0">
                        <a:solidFill>
                          <a:schemeClr val="tx1"/>
                        </a:solidFill>
                      </a:rPr>
                      <a:t>401</a:t>
                    </a:r>
                  </a:p>
                </c:rich>
              </c:tx>
              <c:spPr>
                <a:solidFill>
                  <a:srgbClr val="FFC000">
                    <a:lumMod val="60000"/>
                    <a:lumOff val="40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4.5154842991328742E-2"/>
                      <c:h val="3.603584749895738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8555-41CE-8043-ECA93C01474D}"/>
                </c:ext>
              </c:extLst>
            </c:dLbl>
            <c:spPr>
              <a:solidFill>
                <a:srgbClr val="FFC000">
                  <a:lumMod val="60000"/>
                  <a:lumOff val="4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438</c:v>
                </c:pt>
                <c:pt idx="1">
                  <c:v>353</c:v>
                </c:pt>
                <c:pt idx="2">
                  <c:v>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555-41CE-8043-ECA93C01474D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071Облік і оподаткування.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CD44F91-0A52-4711-9BA5-69F5F1AD4FED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555-41CE-8043-ECA93C01474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DD68570C-3EF1-44CF-98C0-1B9149EF7D79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555-41CE-8043-ECA93C01474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7973C47F-FDB2-4B09-A1EC-6BD915DD9C0E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555-41CE-8043-ECA93C01474D}"/>
                </c:ext>
              </c:extLst>
            </c:dLbl>
            <c:spPr>
              <a:solidFill>
                <a:srgbClr val="FFC000">
                  <a:lumMod val="60000"/>
                  <a:lumOff val="4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77</c:v>
                </c:pt>
                <c:pt idx="1">
                  <c:v>90</c:v>
                </c:pt>
                <c:pt idx="2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555-41CE-8043-ECA93C01474D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076 Підприємництво та торгівля.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892C0A45-0535-41B6-AED0-5E786A0FFE99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555-41CE-8043-ECA93C01474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2564645E-A49B-4C42-90B7-DAFAB8B38342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555-41CE-8043-ECA93C01474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000C74B6-561A-4A2E-828D-BEA61155BFAB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555-41CE-8043-ECA93C01474D}"/>
                </c:ext>
              </c:extLst>
            </c:dLbl>
            <c:spPr>
              <a:solidFill>
                <a:srgbClr val="FFC000">
                  <a:lumMod val="60000"/>
                  <a:lumOff val="4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68</c:v>
                </c:pt>
                <c:pt idx="1">
                  <c:v>73</c:v>
                </c:pt>
                <c:pt idx="2">
                  <c:v>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555-41CE-8043-ECA93C014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808256"/>
        <c:axId val="191809792"/>
        <c:axId val="0"/>
      </c:bar3DChart>
      <c:catAx>
        <c:axId val="19180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09792"/>
        <c:crosses val="autoZero"/>
        <c:auto val="1"/>
        <c:lblAlgn val="ctr"/>
        <c:lblOffset val="100"/>
        <c:noMultiLvlLbl val="0"/>
      </c:catAx>
      <c:valAx>
        <c:axId val="19180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497916678380074E-2"/>
          <c:y val="0.91171358773321221"/>
          <c:w val="0.92362542316656959"/>
          <c:h val="8.82432176757502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>
                <a:solidFill>
                  <a:schemeClr val="tx1"/>
                </a:solidFill>
                <a:effectLst/>
              </a:rPr>
              <a:t>Динаміка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контингенту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зарахованих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студентів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</a:t>
            </a:r>
            <a:br>
              <a:rPr lang="ru-RU" sz="1800" b="1" dirty="0">
                <a:solidFill>
                  <a:schemeClr val="tx1"/>
                </a:solidFill>
                <a:effectLst/>
              </a:rPr>
            </a:br>
            <a:r>
              <a:rPr lang="ru-RU" sz="1800" b="1" dirty="0">
                <a:solidFill>
                  <a:schemeClr val="tx1"/>
                </a:solidFill>
                <a:effectLst/>
              </a:rPr>
              <a:t>на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денну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та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заочну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форму 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навчання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 </a:t>
            </a:r>
            <a:br>
              <a:rPr lang="ru-RU" sz="1800" b="1" dirty="0">
                <a:solidFill>
                  <a:schemeClr val="tx1"/>
                </a:solidFill>
                <a:effectLst/>
              </a:rPr>
            </a:br>
            <a:r>
              <a:rPr lang="ru-RU" sz="1800" b="1" dirty="0">
                <a:solidFill>
                  <a:schemeClr val="tx1"/>
                </a:solidFill>
                <a:effectLst/>
              </a:rPr>
              <a:t>за </a:t>
            </a:r>
            <a:r>
              <a:rPr lang="ru-RU" sz="1800" b="1" dirty="0" err="1">
                <a:solidFill>
                  <a:schemeClr val="tx1"/>
                </a:solidFill>
                <a:effectLst/>
              </a:rPr>
              <a:t>період</a:t>
            </a:r>
            <a:r>
              <a:rPr lang="ru-RU" sz="1800" b="1" dirty="0">
                <a:solidFill>
                  <a:schemeClr val="tx1"/>
                </a:solidFill>
                <a:effectLst/>
              </a:rPr>
              <a:t> </a:t>
            </a:r>
            <a:r>
              <a:rPr lang="uk-UA" sz="1800" b="1" dirty="0" smtClean="0">
                <a:solidFill>
                  <a:schemeClr val="tx1"/>
                </a:solidFill>
                <a:effectLst/>
              </a:rPr>
              <a:t>2022-2024н.р</a:t>
            </a:r>
            <a:r>
              <a:rPr lang="uk-UA" sz="1800" b="1" dirty="0">
                <a:solidFill>
                  <a:schemeClr val="tx1"/>
                </a:solidFill>
                <a:effectLst/>
              </a:rPr>
              <a:t>.</a:t>
            </a:r>
            <a:endParaRPr lang="ru-RU" sz="1800" b="1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24976687116564414"/>
          <c:y val="1.6160255442315946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2022 р.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rgbClr val="FFC000">
                  <a:lumMod val="40000"/>
                  <a:lumOff val="6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Лист1!$A$1:$A$6</c:f>
              <c:strCache>
                <c:ptCount val="6"/>
                <c:pt idx="1">
                  <c:v>Зберігання і переробка зерна</c:v>
                </c:pt>
                <c:pt idx="2">
                  <c:v>Виробництво харчової продукції</c:v>
                </c:pt>
                <c:pt idx="3">
                  <c:v>Облік і оподаткування</c:v>
                </c:pt>
                <c:pt idx="4">
                  <c:v>Підприємництво та торгівля </c:v>
                </c:pt>
                <c:pt idx="5">
                  <c:v>Заочне відділення</c:v>
                </c:pt>
              </c:strCache>
            </c:strRef>
          </c:cat>
          <c:val>
            <c:numRef>
              <c:f>Лист1!$B$1:$B$6</c:f>
              <c:numCache>
                <c:formatCode>General</c:formatCode>
                <c:ptCount val="6"/>
                <c:pt idx="1">
                  <c:v>46</c:v>
                </c:pt>
                <c:pt idx="2">
                  <c:v>53</c:v>
                </c:pt>
                <c:pt idx="3">
                  <c:v>28</c:v>
                </c:pt>
                <c:pt idx="4">
                  <c:v>24</c:v>
                </c:pt>
                <c:pt idx="5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20-4C91-83FA-F64DBFA7F701}"/>
            </c:ext>
          </c:extLst>
        </c:ser>
        <c:ser>
          <c:idx val="1"/>
          <c:order val="1"/>
          <c:tx>
            <c:v>2023 р.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rgbClr val="FFC000">
                  <a:lumMod val="40000"/>
                  <a:lumOff val="6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Лист1!$A$1:$A$6</c:f>
              <c:strCache>
                <c:ptCount val="6"/>
                <c:pt idx="1">
                  <c:v>Зберігання і переробка зерна</c:v>
                </c:pt>
                <c:pt idx="2">
                  <c:v>Виробництво харчової продукції</c:v>
                </c:pt>
                <c:pt idx="3">
                  <c:v>Облік і оподаткування</c:v>
                </c:pt>
                <c:pt idx="4">
                  <c:v>Підприємництво та торгівля </c:v>
                </c:pt>
                <c:pt idx="5">
                  <c:v>Заочне відділення</c:v>
                </c:pt>
              </c:strCache>
            </c:strRef>
          </c:cat>
          <c:val>
            <c:numRef>
              <c:f>Лист1!$C$1:$C$6</c:f>
              <c:numCache>
                <c:formatCode>General</c:formatCode>
                <c:ptCount val="6"/>
                <c:pt idx="1">
                  <c:v>37</c:v>
                </c:pt>
                <c:pt idx="2">
                  <c:v>42</c:v>
                </c:pt>
                <c:pt idx="3">
                  <c:v>43</c:v>
                </c:pt>
                <c:pt idx="4">
                  <c:v>25</c:v>
                </c:pt>
                <c:pt idx="5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20-4C91-83FA-F64DBFA7F701}"/>
            </c:ext>
          </c:extLst>
        </c:ser>
        <c:ser>
          <c:idx val="2"/>
          <c:order val="2"/>
          <c:tx>
            <c:v>2024 р.</c:v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rgbClr val="FFC000">
                  <a:lumMod val="40000"/>
                  <a:lumOff val="60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Лист1!$A$1:$A$6</c:f>
              <c:strCache>
                <c:ptCount val="6"/>
                <c:pt idx="1">
                  <c:v>Зберігання і переробка зерна</c:v>
                </c:pt>
                <c:pt idx="2">
                  <c:v>Виробництво харчової продукції</c:v>
                </c:pt>
                <c:pt idx="3">
                  <c:v>Облік і оподаткування</c:v>
                </c:pt>
                <c:pt idx="4">
                  <c:v>Підприємництво та торгівля </c:v>
                </c:pt>
                <c:pt idx="5">
                  <c:v>Заочне відділення</c:v>
                </c:pt>
              </c:strCache>
            </c:strRef>
          </c:cat>
          <c:val>
            <c:numRef>
              <c:f>Лист1!$D$1:$D$6</c:f>
              <c:numCache>
                <c:formatCode>General</c:formatCode>
                <c:ptCount val="6"/>
                <c:pt idx="1">
                  <c:v>43</c:v>
                </c:pt>
                <c:pt idx="2">
                  <c:v>49</c:v>
                </c:pt>
                <c:pt idx="3">
                  <c:v>26</c:v>
                </c:pt>
                <c:pt idx="4">
                  <c:v>23</c:v>
                </c:pt>
                <c:pt idx="5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D20-4C91-83FA-F64DBFA7F7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2385408"/>
        <c:axId val="192386944"/>
        <c:axId val="0"/>
      </c:bar3DChart>
      <c:catAx>
        <c:axId val="1923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386944"/>
        <c:crosses val="autoZero"/>
        <c:auto val="1"/>
        <c:lblAlgn val="ctr"/>
        <c:lblOffset val="100"/>
        <c:noMultiLvlLbl val="0"/>
      </c:catAx>
      <c:valAx>
        <c:axId val="19238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385408"/>
        <c:crosses val="autoZero"/>
        <c:crossBetween val="between"/>
      </c:valAx>
      <c:spPr>
        <a:solidFill>
          <a:schemeClr val="accent2">
            <a:lumMod val="40000"/>
            <a:lumOff val="60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640770977247477"/>
          <c:y val="0.94377545982501121"/>
          <c:w val="0.31115173180039613"/>
          <c:h val="4.00642847326728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>
        <a:lumMod val="40000"/>
        <a:lumOff val="6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431" cy="49791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988" y="0"/>
            <a:ext cx="2971431" cy="497915"/>
          </a:xfrm>
          <a:prstGeom prst="rect">
            <a:avLst/>
          </a:prstGeom>
        </p:spPr>
        <p:txBody>
          <a:bodyPr vert="horz" lIns="90873" tIns="45437" rIns="90873" bIns="45437" rtlCol="0"/>
          <a:lstStyle>
            <a:lvl1pPr algn="r">
              <a:defRPr sz="1200"/>
            </a:lvl1pPr>
          </a:lstStyle>
          <a:p>
            <a:fld id="{3B2F3BB7-8F8F-4089-A7C1-96C96C139DCB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73" tIns="45437" rIns="90873" bIns="454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958" y="4786914"/>
            <a:ext cx="5486084" cy="3915564"/>
          </a:xfrm>
          <a:prstGeom prst="rect">
            <a:avLst/>
          </a:prstGeom>
        </p:spPr>
        <p:txBody>
          <a:bodyPr vert="horz" lIns="90873" tIns="45437" rIns="90873" bIns="4543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773"/>
            <a:ext cx="2971431" cy="49791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988" y="9447773"/>
            <a:ext cx="2971431" cy="497915"/>
          </a:xfrm>
          <a:prstGeom prst="rect">
            <a:avLst/>
          </a:prstGeom>
        </p:spPr>
        <p:txBody>
          <a:bodyPr vert="horz" lIns="90873" tIns="45437" rIns="90873" bIns="45437" rtlCol="0" anchor="b"/>
          <a:lstStyle>
            <a:lvl1pPr algn="r">
              <a:defRPr sz="1200"/>
            </a:lvl1pPr>
          </a:lstStyle>
          <a:p>
            <a:fld id="{3417D598-C11D-437F-AE6C-20CC5D5DF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73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7D598-C11D-437F-AE6C-20CC5D5DF32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137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7D598-C11D-437F-AE6C-20CC5D5DF32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32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jpe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jpe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1.xml"/><Relationship Id="rId7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2.xml"/><Relationship Id="rId7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jp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5.jpg"/><Relationship Id="rId10" Type="http://schemas.microsoft.com/office/2007/relationships/hdphoto" Target="../media/hdphoto1.wdp"/><Relationship Id="rId4" Type="http://schemas.openxmlformats.org/officeDocument/2006/relationships/image" Target="../media/image14.jp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6.jp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7.jp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4.jpeg"/><Relationship Id="rId12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microsoft.com/office/2007/relationships/hdphoto" Target="../media/hdphoto1.wdp"/><Relationship Id="rId5" Type="http://schemas.openxmlformats.org/officeDocument/2006/relationships/image" Target="../media/image20.jpg"/><Relationship Id="rId10" Type="http://schemas.openxmlformats.org/officeDocument/2006/relationships/image" Target="../media/image2.png"/><Relationship Id="rId4" Type="http://schemas.openxmlformats.org/officeDocument/2006/relationships/image" Target="../media/image19.jp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4.jpeg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microsoft.com/office/2007/relationships/hdphoto" Target="../media/hdphoto1.wdp"/><Relationship Id="rId5" Type="http://schemas.openxmlformats.org/officeDocument/2006/relationships/image" Target="../media/image26.jpeg"/><Relationship Id="rId10" Type="http://schemas.openxmlformats.org/officeDocument/2006/relationships/image" Target="../media/image2.png"/><Relationship Id="rId4" Type="http://schemas.openxmlformats.org/officeDocument/2006/relationships/image" Target="../media/image25.jpe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jp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0.jpeg"/><Relationship Id="rId10" Type="http://schemas.microsoft.com/office/2007/relationships/hdphoto" Target="../media/hdphoto1.wdp"/><Relationship Id="rId4" Type="http://schemas.openxmlformats.org/officeDocument/2006/relationships/image" Target="../media/image29.jpe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1.jpe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2.jpe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3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5.png"/><Relationship Id="rId10" Type="http://schemas.microsoft.com/office/2007/relationships/hdphoto" Target="../media/hdphoto1.wdp"/><Relationship Id="rId4" Type="http://schemas.openxmlformats.org/officeDocument/2006/relationships/image" Target="../media/image34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8.png"/><Relationship Id="rId10" Type="http://schemas.microsoft.com/office/2007/relationships/hdphoto" Target="../media/hdphoto1.wdp"/><Relationship Id="rId4" Type="http://schemas.openxmlformats.org/officeDocument/2006/relationships/image" Target="../media/image37.pn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microsoft.com/office/2007/relationships/hdphoto" Target="../media/hdphoto1.wdp"/><Relationship Id="rId5" Type="http://schemas.openxmlformats.org/officeDocument/2006/relationships/image" Target="../media/image40.png"/><Relationship Id="rId10" Type="http://schemas.openxmlformats.org/officeDocument/2006/relationships/image" Target="../media/image2.png"/><Relationship Id="rId4" Type="http://schemas.openxmlformats.org/officeDocument/2006/relationships/image" Target="../media/image39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11" Type="http://schemas.microsoft.com/office/2007/relationships/hdphoto" Target="../media/hdphoto1.wdp"/><Relationship Id="rId5" Type="http://schemas.openxmlformats.org/officeDocument/2006/relationships/image" Target="../media/image43.jpg"/><Relationship Id="rId10" Type="http://schemas.openxmlformats.org/officeDocument/2006/relationships/image" Target="../media/image2.png"/><Relationship Id="rId4" Type="http://schemas.openxmlformats.org/officeDocument/2006/relationships/image" Target="../media/image42.jp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5.png"/><Relationship Id="rId7" Type="http://schemas.openxmlformats.org/officeDocument/2006/relationships/image" Target="../media/image5.jpeg"/><Relationship Id="rId12" Type="http://schemas.openxmlformats.org/officeDocument/2006/relationships/image" Target="../media/image4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48.jpg"/><Relationship Id="rId5" Type="http://schemas.openxmlformats.org/officeDocument/2006/relationships/image" Target="../media/image47.jpeg"/><Relationship Id="rId10" Type="http://schemas.microsoft.com/office/2007/relationships/hdphoto" Target="../media/hdphoto1.wdp"/><Relationship Id="rId4" Type="http://schemas.openxmlformats.org/officeDocument/2006/relationships/image" Target="../media/image46.jpeg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0.jp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52.jpeg"/><Relationship Id="rId4" Type="http://schemas.openxmlformats.org/officeDocument/2006/relationships/image" Target="../media/image51.jp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53.png"/><Relationship Id="rId7" Type="http://schemas.openxmlformats.org/officeDocument/2006/relationships/image" Target="../media/image4.jpeg"/><Relationship Id="rId12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microsoft.com/office/2007/relationships/hdphoto" Target="../media/hdphoto1.wdp"/><Relationship Id="rId5" Type="http://schemas.openxmlformats.org/officeDocument/2006/relationships/image" Target="../media/image55.png"/><Relationship Id="rId10" Type="http://schemas.openxmlformats.org/officeDocument/2006/relationships/image" Target="../media/image2.png"/><Relationship Id="rId4" Type="http://schemas.openxmlformats.org/officeDocument/2006/relationships/image" Target="../media/image54.pn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12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11" Type="http://schemas.openxmlformats.org/officeDocument/2006/relationships/image" Target="../media/image2.png"/><Relationship Id="rId5" Type="http://schemas.openxmlformats.org/officeDocument/2006/relationships/image" Target="../media/image60.jpeg"/><Relationship Id="rId10" Type="http://schemas.openxmlformats.org/officeDocument/2006/relationships/image" Target="../media/image3.png"/><Relationship Id="rId4" Type="http://schemas.openxmlformats.org/officeDocument/2006/relationships/image" Target="../media/image59.jpeg"/><Relationship Id="rId9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3.jpeg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11" Type="http://schemas.microsoft.com/office/2007/relationships/hdphoto" Target="../media/hdphoto1.wdp"/><Relationship Id="rId5" Type="http://schemas.openxmlformats.org/officeDocument/2006/relationships/image" Target="../media/image65.png"/><Relationship Id="rId10" Type="http://schemas.openxmlformats.org/officeDocument/2006/relationships/image" Target="../media/image2.png"/><Relationship Id="rId4" Type="http://schemas.openxmlformats.org/officeDocument/2006/relationships/image" Target="../media/image64.pn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7.jpeg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eg"/><Relationship Id="rId11" Type="http://schemas.microsoft.com/office/2007/relationships/hdphoto" Target="../media/hdphoto1.wdp"/><Relationship Id="rId5" Type="http://schemas.openxmlformats.org/officeDocument/2006/relationships/image" Target="../media/image69.jpeg"/><Relationship Id="rId10" Type="http://schemas.openxmlformats.org/officeDocument/2006/relationships/image" Target="../media/image2.png"/><Relationship Id="rId4" Type="http://schemas.openxmlformats.org/officeDocument/2006/relationships/image" Target="../media/image68.jpe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1.jpeg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11" Type="http://schemas.microsoft.com/office/2007/relationships/hdphoto" Target="../media/hdphoto1.wdp"/><Relationship Id="rId5" Type="http://schemas.openxmlformats.org/officeDocument/2006/relationships/image" Target="../media/image73.jpeg"/><Relationship Id="rId10" Type="http://schemas.openxmlformats.org/officeDocument/2006/relationships/image" Target="../media/image2.png"/><Relationship Id="rId4" Type="http://schemas.openxmlformats.org/officeDocument/2006/relationships/image" Target="../media/image72.jpeg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5.jpeg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11" Type="http://schemas.microsoft.com/office/2007/relationships/hdphoto" Target="../media/hdphoto1.wdp"/><Relationship Id="rId5" Type="http://schemas.openxmlformats.org/officeDocument/2006/relationships/image" Target="../media/image77.jpeg"/><Relationship Id="rId10" Type="http://schemas.openxmlformats.org/officeDocument/2006/relationships/image" Target="../media/image2.png"/><Relationship Id="rId4" Type="http://schemas.openxmlformats.org/officeDocument/2006/relationships/image" Target="../media/image76.jpeg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79.jpeg"/><Relationship Id="rId7" Type="http://schemas.openxmlformats.org/officeDocument/2006/relationships/image" Target="../media/image4.jpeg"/><Relationship Id="rId12" Type="http://schemas.openxmlformats.org/officeDocument/2006/relationships/image" Target="../media/image8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11" Type="http://schemas.microsoft.com/office/2007/relationships/hdphoto" Target="../media/hdphoto1.wdp"/><Relationship Id="rId5" Type="http://schemas.openxmlformats.org/officeDocument/2006/relationships/image" Target="../media/image81.jpeg"/><Relationship Id="rId10" Type="http://schemas.openxmlformats.org/officeDocument/2006/relationships/image" Target="../media/image2.png"/><Relationship Id="rId4" Type="http://schemas.openxmlformats.org/officeDocument/2006/relationships/image" Target="../media/image80.jpe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4.jpe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7.jpeg"/><Relationship Id="rId5" Type="http://schemas.openxmlformats.org/officeDocument/2006/relationships/image" Target="../media/image86.png"/><Relationship Id="rId10" Type="http://schemas.microsoft.com/office/2007/relationships/hdphoto" Target="../media/hdphoto1.wdp"/><Relationship Id="rId4" Type="http://schemas.openxmlformats.org/officeDocument/2006/relationships/image" Target="../media/image85.png"/><Relationship Id="rId9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5.jpeg"/><Relationship Id="rId9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0.pn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92.jpeg"/><Relationship Id="rId10" Type="http://schemas.microsoft.com/office/2007/relationships/hdphoto" Target="../media/hdphoto1.wdp"/><Relationship Id="rId4" Type="http://schemas.openxmlformats.org/officeDocument/2006/relationships/image" Target="../media/image91.jpeg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96.jpeg"/><Relationship Id="rId5" Type="http://schemas.openxmlformats.org/officeDocument/2006/relationships/image" Target="../media/image3.png"/><Relationship Id="rId10" Type="http://schemas.openxmlformats.org/officeDocument/2006/relationships/image" Target="../media/image95.png"/><Relationship Id="rId4" Type="http://schemas.openxmlformats.org/officeDocument/2006/relationships/image" Target="../media/image5.jpeg"/><Relationship Id="rId9" Type="http://schemas.openxmlformats.org/officeDocument/2006/relationships/image" Target="../media/image9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7.jpeg"/><Relationship Id="rId7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99.png"/><Relationship Id="rId10" Type="http://schemas.microsoft.com/office/2007/relationships/hdphoto" Target="../media/hdphoto1.wdp"/><Relationship Id="rId4" Type="http://schemas.openxmlformats.org/officeDocument/2006/relationships/image" Target="../media/image98.png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56C7A6C-9701-FACB-7B0A-8C334523C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7" y="-21007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9" y="2318097"/>
            <a:ext cx="842129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 </a:t>
            </a:r>
            <a:r>
              <a:rPr lang="uk-UA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про реалізацію стратегії</a:t>
            </a:r>
            <a:endParaRPr lang="ru-RU" sz="36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 «Могилів-Подільський технолого-економічний фаховий коледж Вінницького національного аграрного університету»</a:t>
            </a:r>
          </a:p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2023-2024 н. р.</a:t>
            </a:r>
          </a:p>
          <a:p>
            <a:pPr algn="ctr"/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456341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519841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FF4B584A-CD38-A5C2-1CC5-73CC61A2D77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2D67831D-ED4E-87C4-0BF9-7DFEC51C00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6D388295-2C69-3FEE-93EF-E6D0F2B865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5255C70-672B-FA7C-7A08-70FBB0891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145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729129A-3F6B-7B7E-7D38-4D675FDE7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4851" y="1568349"/>
            <a:ext cx="72728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2400" b="1" dirty="0">
                <a:ln w="1905"/>
                <a:solidFill>
                  <a:srgbClr val="00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Коледж здійснює підготовку фахівців зі спеціальностей: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28578" y="2348880"/>
            <a:ext cx="4536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181 Харчові технології та інженерія</a:t>
            </a:r>
          </a:p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«Виробництво харчової продукції»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E730FE5-385F-0AE4-03EA-CF346B7DC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4270515C-CAA7-10B7-0E2C-B3150512AC25}"/>
              </a:ext>
            </a:extLst>
          </p:cNvPr>
          <p:cNvGrpSpPr/>
          <p:nvPr/>
        </p:nvGrpSpPr>
        <p:grpSpPr>
          <a:xfrm>
            <a:off x="2070520" y="563233"/>
            <a:ext cx="5190401" cy="993559"/>
            <a:chOff x="2547487" y="404030"/>
            <a:chExt cx="4940358" cy="1139986"/>
          </a:xfrm>
        </p:grpSpPr>
        <p:pic>
          <p:nvPicPr>
            <p:cNvPr id="11" name="Picture 6">
              <a:extLst>
                <a:ext uri="{FF2B5EF4-FFF2-40B4-BE49-F238E27FC236}">
                  <a16:creationId xmlns="" xmlns:a16="http://schemas.microsoft.com/office/drawing/2014/main" id="{DEE2CA7C-2C15-F43A-52C9-9A4931C9D6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EAC1C2DA-4699-23BE-A112-FF70996E70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70F6D5F2-4EF4-7B37-3A7A-F37C6C739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B7AAF36-69F2-2018-3051-E8750466CB83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030B5F7-FB0B-97E8-6169-0B94FA47DE5C}"/>
              </a:ext>
            </a:extLst>
          </p:cNvPr>
          <p:cNvSpPr/>
          <p:nvPr/>
        </p:nvSpPr>
        <p:spPr>
          <a:xfrm>
            <a:off x="5276374" y="4638238"/>
            <a:ext cx="338437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076 Підприємництво та торгівля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E887285-F85E-623D-7B39-B8BC25F1F0A9}"/>
              </a:ext>
            </a:extLst>
          </p:cNvPr>
          <p:cNvSpPr/>
          <p:nvPr/>
        </p:nvSpPr>
        <p:spPr>
          <a:xfrm>
            <a:off x="-7363" y="4581128"/>
            <a:ext cx="467308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071 Бухгалтерський облік та оподаткування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6CA3FC9-8C1C-E941-4641-A403663198A9}"/>
              </a:ext>
            </a:extLst>
          </p:cNvPr>
          <p:cNvSpPr/>
          <p:nvPr/>
        </p:nvSpPr>
        <p:spPr>
          <a:xfrm>
            <a:off x="4919701" y="2348880"/>
            <a:ext cx="37125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181 Харчові технології та інженерія</a:t>
            </a:r>
          </a:p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«Зберігання і переробка зерна»</a:t>
            </a:r>
          </a:p>
        </p:txBody>
      </p:sp>
      <p:pic>
        <p:nvPicPr>
          <p:cNvPr id="19" name="Рисунок 18" descr="52494589_554548448381073_5156176954029768704_n">
            <a:extLst>
              <a:ext uri="{FF2B5EF4-FFF2-40B4-BE49-F238E27FC236}">
                <a16:creationId xmlns="" xmlns:a16="http://schemas.microsoft.com/office/drawing/2014/main" id="{45D994B1-67A7-B793-A7D9-3C42ACE609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83" y="2924944"/>
            <a:ext cx="2286000" cy="17065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73F13464-0ABD-2AAB-99BD-5FEB957801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42" y="2924944"/>
            <a:ext cx="2437535" cy="1738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Скругленный прямоугольник 8" descr="IMG-6f0fdb401025a683a5d9815a406338f7-V">
            <a:extLst>
              <a:ext uri="{FF2B5EF4-FFF2-40B4-BE49-F238E27FC236}">
                <a16:creationId xmlns="" xmlns:a16="http://schemas.microsoft.com/office/drawing/2014/main" id="{8BCD555C-62AA-4AD9-DA17-F41F6C67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3" y="4985728"/>
            <a:ext cx="2502951" cy="1853147"/>
          </a:xfrm>
          <a:prstGeom prst="roundRect">
            <a:avLst>
              <a:gd name="adj" fmla="val 16667"/>
            </a:avLst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pic>
        <p:nvPicPr>
          <p:cNvPr id="22" name="Рисунок 21" descr="73070017_2366424073674982_4999849846786490368_n">
            <a:extLst>
              <a:ext uri="{FF2B5EF4-FFF2-40B4-BE49-F238E27FC236}">
                <a16:creationId xmlns="" xmlns:a16="http://schemas.microsoft.com/office/drawing/2014/main" id="{8469C729-AB45-B526-F5BE-B1584BD432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8"/>
          <a:stretch>
            <a:fillRect/>
          </a:stretch>
        </p:blipFill>
        <p:spPr bwMode="auto">
          <a:xfrm>
            <a:off x="5631142" y="4985728"/>
            <a:ext cx="2613265" cy="189965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22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181F8E7-74ED-D259-3BDD-A8EFF3C2C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7504" y="980728"/>
            <a:ext cx="89678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Навчально-виховний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</a:t>
            </a:r>
            <a:r>
              <a:rPr lang="uk-UA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в:</a:t>
            </a:r>
          </a:p>
          <a:p>
            <a:pPr algn="ctr"/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1146" y="230698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кандидати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наук, </a:t>
            </a:r>
          </a:p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викладачів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викладачів-методистів</a:t>
            </a:r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старший викладач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Внау\244555946_3145052282381813_3947906661561265580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9"/>
          <a:stretch/>
        </p:blipFill>
        <p:spPr bwMode="auto">
          <a:xfrm>
            <a:off x="4853146" y="4714519"/>
            <a:ext cx="3747064" cy="2031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На зображенні може бути: 3 людини та текст">
            <a:extLst>
              <a:ext uri="{FF2B5EF4-FFF2-40B4-BE49-F238E27FC236}">
                <a16:creationId xmlns="" xmlns:a16="http://schemas.microsoft.com/office/drawing/2014/main" id="{0A58E889-7E2F-62A6-045A-68CB7C970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81636"/>
            <a:ext cx="4176464" cy="313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819F82-B7C7-704E-3601-B575E6CE5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2491290"/>
            <a:ext cx="2882461" cy="21618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16ABF03-94C7-1FC1-5E52-6804326F1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177FF7FC-2C6B-261F-E05D-3950F1FE8C7B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4" name="Picture 6">
              <a:extLst>
                <a:ext uri="{FF2B5EF4-FFF2-40B4-BE49-F238E27FC236}">
                  <a16:creationId xmlns="" xmlns:a16="http://schemas.microsoft.com/office/drawing/2014/main" id="{0974B874-59CB-0D0F-AF81-CB6DD50A29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78DFC51-BF1E-0A1F-0F2C-C7B157BD3A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Рисунок 2">
            <a:extLst>
              <a:ext uri="{FF2B5EF4-FFF2-40B4-BE49-F238E27FC236}">
                <a16:creationId xmlns="" xmlns:a16="http://schemas.microsoft.com/office/drawing/2014/main" id="{26033D47-3666-CAF6-339D-2AFA1F5D1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452C5E6-F8DD-FDE4-C4C7-DCFB5D24337D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99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3E08B2E-A725-EA57-B52E-CCEBE44C8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" y="13919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3D4792E-7E28-8CA6-2E61-9CEB00BB6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02EEBC68-C9CC-ABF3-5CDE-B14999314D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2826988"/>
              </p:ext>
            </p:extLst>
          </p:nvPr>
        </p:nvGraphicFramePr>
        <p:xfrm>
          <a:off x="201861" y="1711001"/>
          <a:ext cx="8762627" cy="517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4343921-068C-42F7-1CED-F4F940BB9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78D732B8-1D39-A11F-2225-9161ED35C92F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1" name="Picture 6">
              <a:extLst>
                <a:ext uri="{FF2B5EF4-FFF2-40B4-BE49-F238E27FC236}">
                  <a16:creationId xmlns="" xmlns:a16="http://schemas.microsoft.com/office/drawing/2014/main" id="{A8CB5DD9-3D2D-1F58-53FB-9F5491A2B9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C20A68C5-A0DE-38E5-311D-CABD41E46A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6A1B5853-69CF-02B7-CBC8-B9903307B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E39E65AD-B116-2F04-C6F4-906E181EB4EE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99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EDA93CB-FD19-38E0-9836-E49DE0120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ADE9FBF0-D806-EC4D-8EB3-5BAFABCFBE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194779"/>
              </p:ext>
            </p:extLst>
          </p:nvPr>
        </p:nvGraphicFramePr>
        <p:xfrm>
          <a:off x="323528" y="1723777"/>
          <a:ext cx="8496944" cy="5161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6A771E4-19D8-0422-A824-715AB872F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7C9B1AB5-11AA-7362-138E-D86A465D9C7F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1338133A-1FBD-27DF-B1C6-74DEC5F74F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464302B-00DE-3810-0158-6CB15FDF48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080C29BF-744D-E936-8348-D692B05B0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7B2115F-29B5-E3F7-6B4E-86F6F06DF565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5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FBB4D56-9C9C-51FA-9B69-2CFB97E2E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73" y="-25717"/>
            <a:ext cx="9180512" cy="6857999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3557B85A-D288-AFCA-6734-61FA2B6E9AAD}"/>
              </a:ext>
            </a:extLst>
          </p:cNvPr>
          <p:cNvSpPr txBox="1">
            <a:spLocks/>
          </p:cNvSpPr>
          <p:nvPr/>
        </p:nvSpPr>
        <p:spPr>
          <a:xfrm>
            <a:off x="935596" y="1508402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ru-RU" sz="2800" b="1" dirty="0">
                <a:ln w="1905"/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Профорієнтаційна робота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3500258-CFDE-3AEA-4DE1-75EA584B9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149419"/>
            <a:ext cx="3040218" cy="42999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376CBCA-2106-54A8-55C7-1D7AA83F67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521573"/>
            <a:ext cx="3040218" cy="42999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5B12A1C-78CA-AEF9-5D4B-10564BF647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39" y="2120075"/>
            <a:ext cx="2860786" cy="429997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DA12866-A763-1AE5-E681-51AFB95E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919D2D99-3B8F-AC6E-5C65-B505C7C6A01D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AA1ED86B-D336-CBC0-98BC-A742E60B8A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621DAE11-73E1-8251-22A6-16E303FEDF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1BA6AB35-86E7-4390-1990-8957AB4E0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B5BCE68-BA70-7786-D6B4-8077A6E18893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02572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550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C8714252-E7A6-BBF5-A3E8-80355CA6E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36449"/>
            <a:ext cx="9180512" cy="68579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80930C2-2518-C1F8-0401-18A8C424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910" y="1586204"/>
            <a:ext cx="3567490" cy="50457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7793505-9143-55BC-8EF7-2B83E1B225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6" y="1628800"/>
            <a:ext cx="3567490" cy="504573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538B488-FEBE-3BBB-6A20-6B4EE850F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B1625480-BE0C-3FA7-7212-351976FD6802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F20CA8DC-1D09-1BB1-C9B8-3ADF3BA890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B66D747-FC8F-7796-62A3-057105CE7C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Рисунок 2">
            <a:extLst>
              <a:ext uri="{FF2B5EF4-FFF2-40B4-BE49-F238E27FC236}">
                <a16:creationId xmlns="" xmlns:a16="http://schemas.microsoft.com/office/drawing/2014/main" id="{1DC86325-3EDC-99D6-82F9-B3286767B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CC3B0AF-1BBC-E9AA-8E22-9533EDC8C72D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78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8E8B43C-4E14-EE61-F527-AE4303A10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52499"/>
            <a:ext cx="9180512" cy="6910499"/>
          </a:xfrm>
          <a:prstGeom prst="rect">
            <a:avLst/>
          </a:prstGeom>
        </p:spPr>
      </p:pic>
      <p:sp>
        <p:nvSpPr>
          <p:cNvPr id="20" name="Объект 2"/>
          <p:cNvSpPr txBox="1">
            <a:spLocks/>
          </p:cNvSpPr>
          <p:nvPr/>
        </p:nvSpPr>
        <p:spPr>
          <a:xfrm>
            <a:off x="870810" y="1412776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ru-RU" sz="2800" b="1" dirty="0">
                <a:ln w="1905"/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відкритих дверей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C48A4B24-6B6C-44B4-AA50-AC0CDCBC9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893269"/>
            <a:ext cx="3286487" cy="246486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9E890213-9E0B-00E9-9882-559A0A76FA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4" y="4336118"/>
            <a:ext cx="3610034" cy="24057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33BEC5E9-095C-9848-5326-B9DD51AD58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" r="3139"/>
          <a:stretch/>
        </p:blipFill>
        <p:spPr>
          <a:xfrm>
            <a:off x="3347864" y="1925016"/>
            <a:ext cx="3404963" cy="244008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1DE143F-0C97-4BC0-D9E1-0DA6AD9342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085" y="4386176"/>
            <a:ext cx="1565027" cy="234845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BCEA653-4973-A412-F5BC-EC902DC43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87CC0C81-1EA4-00C4-4212-7C8149800768}"/>
              </a:ext>
            </a:extLst>
          </p:cNvPr>
          <p:cNvGrpSpPr/>
          <p:nvPr/>
        </p:nvGrpSpPr>
        <p:grpSpPr>
          <a:xfrm>
            <a:off x="2051720" y="476672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2EF8F741-422B-8D6A-E6EC-5141ED57CF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474C8463-9A65-908E-FFA4-8AF8AC5D29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Рисунок 2">
            <a:extLst>
              <a:ext uri="{FF2B5EF4-FFF2-40B4-BE49-F238E27FC236}">
                <a16:creationId xmlns="" xmlns:a16="http://schemas.microsoft.com/office/drawing/2014/main" id="{D8E9901D-4384-F009-EE7E-5FAF7C9FC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F28CC58-1F22-6B59-FF20-336A661A7601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B36450FF-726C-1D65-F0B1-0FF234768A1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863859"/>
            <a:ext cx="2347711" cy="3130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D05FEE2-E7F4-26D7-2B02-22093E9864C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6" r="6983"/>
          <a:stretch/>
        </p:blipFill>
        <p:spPr>
          <a:xfrm>
            <a:off x="5674988" y="4409690"/>
            <a:ext cx="3145484" cy="247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9E59E7C-15FE-F4AB-D3A9-175BCCCE2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86616"/>
            <a:ext cx="9180512" cy="68579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5991664-F71E-9ECB-F202-7A15C5527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14" y="4149080"/>
            <a:ext cx="3722910" cy="24813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7E6A6F6-C23B-6D83-43F2-6208C59673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51851"/>
            <a:ext cx="3722910" cy="24813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00DB0FF-A962-68FD-449D-D8D8A2E1B9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06" y="1558555"/>
            <a:ext cx="3722910" cy="248133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202B866F-30A6-B277-7F12-1032C3AABF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8555"/>
            <a:ext cx="3724328" cy="248133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4B93EDE-5E0C-3000-1C9D-7C043B086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75D847D8-1C10-946A-FB49-3D0EE76B946D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BACAD5B7-ECCF-CD5B-9CAF-1DC6779DBF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FB318D37-E6AA-AE2A-649C-C67C1A011F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Рисунок 2">
            <a:extLst>
              <a:ext uri="{FF2B5EF4-FFF2-40B4-BE49-F238E27FC236}">
                <a16:creationId xmlns="" xmlns:a16="http://schemas.microsoft.com/office/drawing/2014/main" id="{27BA3434-6E57-95FE-55A4-F029288D0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BD90CE6-0CD9-7A77-2B52-1BAAEB9F8B29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011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CE8E44C-E7A8-FF5B-DD0C-68E0181AA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935596" y="1583551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uk-UA" sz="2800" b="1" dirty="0">
                <a:ln w="1905"/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Підготовчі курси – 43 слухачів</a:t>
            </a:r>
            <a:endParaRPr lang="ru-RU" sz="2800" b="1" dirty="0">
              <a:ln w="1905"/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F953A61-E6A4-B5E6-627C-1A9649375B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70" y="2616511"/>
            <a:ext cx="4785670" cy="33836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E536A8E-959D-5629-3488-ADC2AFBF28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75618"/>
            <a:ext cx="3335432" cy="2074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4">
            <a:extLst>
              <a:ext uri="{FF2B5EF4-FFF2-40B4-BE49-F238E27FC236}">
                <a16:creationId xmlns="" xmlns:a16="http://schemas.microsoft.com/office/drawing/2014/main" id="{B0A409BE-FF99-C0AD-4CF2-BFCDA9198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21088"/>
            <a:ext cx="3335432" cy="2504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77070E6-1E37-4D94-FEAB-1DC5F3565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D73FC35D-9BAE-F899-7776-DAFE2C066BC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01EE4538-E8E4-FF6F-464C-3A7E8334BC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4C67D18-9614-C29B-5E6A-871857BCE2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2">
            <a:extLst>
              <a:ext uri="{FF2B5EF4-FFF2-40B4-BE49-F238E27FC236}">
                <a16:creationId xmlns="" xmlns:a16="http://schemas.microsoft.com/office/drawing/2014/main" id="{DB876384-7516-BCFC-BFF7-3EEDC2446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AD97CEFA-358A-C2CD-9BE5-B83A93D0BC1F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197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56FCD13-76C8-9D64-AA3A-665B42B7B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480127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зарахованих випускників коледжу до Вінницького національного аграрного університету 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058322"/>
              </p:ext>
            </p:extLst>
          </p:nvPr>
        </p:nvGraphicFramePr>
        <p:xfrm>
          <a:off x="1475656" y="5517232"/>
          <a:ext cx="5868652" cy="875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2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23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40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54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6750" algn="l"/>
                        </a:tabLst>
                      </a:pPr>
                      <a:r>
                        <a:rPr lang="uk-UA" sz="2400" dirty="0">
                          <a:effectLst/>
                        </a:rPr>
                        <a:t>2022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2023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2024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9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43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/>
                        </a:rPr>
                        <a:t>43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62" name="Picture 2" descr="Возможно, это изображение 5 человек, люди учатся и текс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01858"/>
            <a:ext cx="3863041" cy="2715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B04F38C-2972-070B-C2AC-6F6F70CC34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3"/>
          <a:stretch/>
        </p:blipFill>
        <p:spPr>
          <a:xfrm>
            <a:off x="711364" y="2411335"/>
            <a:ext cx="3712122" cy="2706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4722329-1E94-343D-D233-B38E2350C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614DD9B-233E-7E42-88E2-82BB23189B09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1" name="Picture 6">
              <a:extLst>
                <a:ext uri="{FF2B5EF4-FFF2-40B4-BE49-F238E27FC236}">
                  <a16:creationId xmlns="" xmlns:a16="http://schemas.microsoft.com/office/drawing/2014/main" id="{02B6C731-EBBF-040D-1329-E99F5B9867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0AA53CB-B60D-8A6E-972B-EEACA5E27E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6312037D-9CFE-99D2-387F-87A1FB9B8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42DC26-90E5-C81A-A7B7-C71008A060CA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0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F5F4CB3-03A4-976B-7035-9DC851ECB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113"/>
            <a:ext cx="9144000" cy="689811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1" y="1462009"/>
            <a:ext cx="8892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2024 н.р. пройшли підвищення  кваліфікації 36 викладачів.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Атестацію пройшли  5 викладачів.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4605ACE-D1ED-45CD-D2D8-A6BFDBDD4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2293006"/>
            <a:ext cx="3090066" cy="26796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E7280D3-2451-16C8-E03F-7A79363E8A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051"/>
          <a:stretch/>
        </p:blipFill>
        <p:spPr>
          <a:xfrm>
            <a:off x="5359431" y="5075406"/>
            <a:ext cx="3006697" cy="16901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FBD1F00-1A6C-3959-5AA7-6A5575CE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56" y="2329918"/>
            <a:ext cx="4435600" cy="44356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23434D0-DE43-DC5B-1386-205F31DEF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B156146E-E91D-74FE-C3D0-990982946D0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6" name="Picture 6">
              <a:extLst>
                <a:ext uri="{FF2B5EF4-FFF2-40B4-BE49-F238E27FC236}">
                  <a16:creationId xmlns="" xmlns:a16="http://schemas.microsoft.com/office/drawing/2014/main" id="{6681DDB2-A75B-3A06-45AE-D1440F0725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088FE475-E816-47EA-613B-55877E754B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Рисунок 2">
            <a:extLst>
              <a:ext uri="{FF2B5EF4-FFF2-40B4-BE49-F238E27FC236}">
                <a16:creationId xmlns="" xmlns:a16="http://schemas.microsoft.com/office/drawing/2014/main" id="{AFFAD9D0-F4EB-49E7-CAAD-E582FC6FA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0A896D19-00DE-6C17-A278-429057D2813B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42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57B0685-76D8-7A07-1B7F-550D753B1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6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3884" y="1563757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     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2023-2024 навчальний рік викладачами розроблено 55 видів навчально-методичних матеріалів, проведено 24 відкритих заняття. 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F09F1A1-944A-71B6-39D5-1D1033FB5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200" y="3714031"/>
            <a:ext cx="3143968" cy="314396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34BA43D-5A47-8722-B9EB-D71D23240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27" y="2517281"/>
            <a:ext cx="3143967" cy="314396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C2537FAB-348B-FC17-88FD-0D6467900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2203" y="2517280"/>
            <a:ext cx="3143968" cy="314396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3155490D-7287-E2F4-8879-90322E518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="" xmlns:a16="http://schemas.microsoft.com/office/drawing/2014/main" id="{919521BA-E5A6-82ED-B7C0-4FDB10E2FE96}"/>
              </a:ext>
            </a:extLst>
          </p:cNvPr>
          <p:cNvGrpSpPr/>
          <p:nvPr/>
        </p:nvGrpSpPr>
        <p:grpSpPr>
          <a:xfrm>
            <a:off x="1979712" y="563233"/>
            <a:ext cx="5190401" cy="993559"/>
            <a:chOff x="2547487" y="404030"/>
            <a:chExt cx="4940358" cy="1139986"/>
          </a:xfrm>
        </p:grpSpPr>
        <p:pic>
          <p:nvPicPr>
            <p:cNvPr id="24" name="Picture 6">
              <a:extLst>
                <a:ext uri="{FF2B5EF4-FFF2-40B4-BE49-F238E27FC236}">
                  <a16:creationId xmlns="" xmlns:a16="http://schemas.microsoft.com/office/drawing/2014/main" id="{AA3DF07C-9C40-4AAC-75E5-76808DA83D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2CBF0125-4307-66A8-4BDD-6337797739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Рисунок 2">
            <a:extLst>
              <a:ext uri="{FF2B5EF4-FFF2-40B4-BE49-F238E27FC236}">
                <a16:creationId xmlns="" xmlns:a16="http://schemas.microsoft.com/office/drawing/2014/main" id="{919B84F7-0372-DCFA-921A-CA4F5A70C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562993F3-C378-80F8-B6BB-D008878CC924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6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BCFE994-0361-F971-EA98-CF6571C1C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87" y="5203099"/>
            <a:ext cx="3891273" cy="153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395933"/>
            <a:ext cx="88508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 за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напрямком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 та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розвитку»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назвою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зернової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лабораторії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сучасними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приладами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зерна та </a:t>
            </a:r>
            <a:r>
              <a:rPr lang="ru-RU" sz="21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борошна</a:t>
            </a:r>
            <a:r>
              <a:rPr lang="ru-RU" sz="21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59" y="2852936"/>
            <a:ext cx="3974912" cy="325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Возможно, это изображение 9 человек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5"/>
          <a:stretch/>
        </p:blipFill>
        <p:spPr bwMode="auto">
          <a:xfrm>
            <a:off x="179512" y="2711853"/>
            <a:ext cx="4764049" cy="244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FCF834-6967-63FE-CD5C-836196918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E72CA78C-BF4E-5EE8-7EFF-6ED097079AAE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91D9B6F2-0A62-AF27-57CF-C1D08D6EBF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850F218-7DF8-FD9B-ED11-2839577D59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2D4CE475-CF96-BEB9-271A-94D2AA54A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3DE0439-18C3-0B3B-DB31-754C0D2652D6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48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8E8B43C-4E14-EE61-F527-AE4303A10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6" y="-82824"/>
            <a:ext cx="9144000" cy="69408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CA4735D-7942-690E-F951-CA74DD9017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" y="2637138"/>
            <a:ext cx="4083374" cy="27211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A7BD772-1D61-6FC7-DFBB-80D6168819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16" y="2637138"/>
            <a:ext cx="4083373" cy="2721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B7CEB3E-7921-5BF0-66EC-EE152E3796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96" y="4866693"/>
            <a:ext cx="3112484" cy="207417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733B37B-521C-9935-BD24-32F1C470A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747646CF-50A4-961E-BB22-93D469AC14A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C06C8C14-3A3F-DD53-A6B8-3BD2AC68A7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6433978A-5B51-DE8F-28C6-6FEC315592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2">
            <a:extLst>
              <a:ext uri="{FF2B5EF4-FFF2-40B4-BE49-F238E27FC236}">
                <a16:creationId xmlns="" xmlns:a16="http://schemas.microsoft.com/office/drawing/2014/main" id="{D23BDBE7-04CE-4DB2-71CB-3F5BBCACD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56951769-568D-5927-8BC6-84E66D2462C7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260648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75102A5-4614-5B13-7668-BAC2FCF13A6A}"/>
              </a:ext>
            </a:extLst>
          </p:cNvPr>
          <p:cNvSpPr txBox="1"/>
          <p:nvPr/>
        </p:nvSpPr>
        <p:spPr>
          <a:xfrm>
            <a:off x="1115616" y="1538603"/>
            <a:ext cx="71002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онкурс творчих робіт студентів для майбутніх аграріїв від  Фонду «МХП-Громаді» та Ми – Вінничани» «Оптимальна модель організації аграрного виробництва».</a:t>
            </a:r>
            <a:endParaRPr lang="ru-RU" sz="20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4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5673337-FF74-40F8-BD4D-962D42DC2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6"/>
          <a:stretch/>
        </p:blipFill>
        <p:spPr bwMode="auto">
          <a:xfrm>
            <a:off x="6316483" y="1983849"/>
            <a:ext cx="2799796" cy="353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3" y="1393612"/>
            <a:ext cx="9036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Коледж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учасником проєкту Еразмус +ДААД </a:t>
            </a:r>
          </a:p>
        </p:txBody>
      </p:sp>
      <p:pic>
        <p:nvPicPr>
          <p:cNvPr id="8194" name="Picture 2" descr="Нет описания фото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77301"/>
            <a:ext cx="3384376" cy="221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Нет описания фото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4"/>
          <a:stretch/>
        </p:blipFill>
        <p:spPr bwMode="auto">
          <a:xfrm>
            <a:off x="250774" y="4221350"/>
            <a:ext cx="4032448" cy="250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018F795-090E-4DB2-5BBA-A5FB2F960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066A7F4D-D168-395F-462C-B8F49D1077C2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27930FA1-92FE-C7AA-4DD3-CFD3F2D9C1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992A087B-A257-B86D-897D-4E2BF30F08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9464706E-A25A-867F-BD16-832166780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8E1C22B-646C-AC6E-8663-DFD765FFA840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CCDC46A-F28D-7B0B-6767-3E96371144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1" t="10435" b="17451"/>
          <a:stretch/>
        </p:blipFill>
        <p:spPr>
          <a:xfrm>
            <a:off x="3615889" y="1943269"/>
            <a:ext cx="2780998" cy="295145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4CC17BD9-3040-AF37-CC4E-02E028488BA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/>
          <a:stretch/>
        </p:blipFill>
        <p:spPr>
          <a:xfrm>
            <a:off x="4358558" y="4789909"/>
            <a:ext cx="3326119" cy="198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1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7E9636E-1B78-026D-70A7-7617B1554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80"/>
            <a:ext cx="9144000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5A88C5B-DE11-7DDA-4E91-23C77BEE993C}"/>
              </a:ext>
            </a:extLst>
          </p:cNvPr>
          <p:cNvSpPr txBox="1"/>
          <p:nvPr/>
        </p:nvSpPr>
        <p:spPr>
          <a:xfrm>
            <a:off x="323528" y="1504738"/>
            <a:ext cx="8496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uk-UA" sz="2400" b="1" kern="10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10 студентів коледжу брали участь </a:t>
            </a:r>
            <a:r>
              <a:rPr lang="uk-UA" sz="2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 зборі даних аграрного підприємства для визначення маржинального доходу від вирощування зернових культур. </a:t>
            </a:r>
            <a:endParaRPr lang="ru-RU" sz="2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B3E4A4C-746E-B00C-5AB0-50B9A74553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3" r="20436"/>
          <a:stretch/>
        </p:blipFill>
        <p:spPr>
          <a:xfrm>
            <a:off x="134595" y="2697228"/>
            <a:ext cx="2997245" cy="22104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C1D4C77-2289-E9BC-56D3-1383BEDB28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16259" r="6953"/>
          <a:stretch/>
        </p:blipFill>
        <p:spPr>
          <a:xfrm>
            <a:off x="5956847" y="2714074"/>
            <a:ext cx="3079649" cy="219361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DEDF494-AFF3-AE85-F8E0-B5CF0AC53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FE188B84-1B8F-FD54-1205-05C7B34447CC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D1027E4B-59F3-C78A-D387-BAF089CAB6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E163736-31AE-E4AC-DA01-195C41E53A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7AA1454B-CF33-B95C-01AB-B783ADE38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9CD536F-F7BB-6AFA-CE5F-036AE27D786C}"/>
              </a:ext>
            </a:extLst>
          </p:cNvPr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36029D5-C394-BB5F-C48A-B855FA290CB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82" y="3862349"/>
            <a:ext cx="3632036" cy="272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4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CA7776A-EDC5-12A8-17A3-E6F0F153C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4DB5111-2E23-7798-0394-D8E8E3B5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83"/>
          <a:stretch/>
        </p:blipFill>
        <p:spPr>
          <a:xfrm>
            <a:off x="6079827" y="2234171"/>
            <a:ext cx="2995732" cy="42394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F5D7F3F-B901-4379-03FA-B34A22488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158661"/>
            <a:ext cx="2710499" cy="27104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5A7F5C3-4514-C60D-7773-21F5BFA72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184" y="2048425"/>
            <a:ext cx="2276412" cy="22764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FA05038-1C71-71E3-7EDD-0AFE4B9FB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872" y="4135989"/>
            <a:ext cx="2749395" cy="274939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830A327-D27E-2404-8D46-B100FD74C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D92D97E5-A282-8B9E-4F03-5792C2B7422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7" name="Picture 6">
              <a:extLst>
                <a:ext uri="{FF2B5EF4-FFF2-40B4-BE49-F238E27FC236}">
                  <a16:creationId xmlns="" xmlns:a16="http://schemas.microsoft.com/office/drawing/2014/main" id="{1971A42D-0FDA-92CC-9418-5DB1E7B120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C752F30C-E17C-72CB-FF16-55926F2B42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Рисунок 2">
            <a:extLst>
              <a:ext uri="{FF2B5EF4-FFF2-40B4-BE49-F238E27FC236}">
                <a16:creationId xmlns="" xmlns:a16="http://schemas.microsoft.com/office/drawing/2014/main" id="{00B65660-7260-E919-53A5-60D0CFB42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9C7A09E6-DEBA-1020-B70E-860570495C36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25BB8D8D-EE31-C435-DCEB-F52A50142A8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28285" r="7058"/>
          <a:stretch/>
        </p:blipFill>
        <p:spPr>
          <a:xfrm>
            <a:off x="144969" y="4896544"/>
            <a:ext cx="3312248" cy="1916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F1BF8A9-6BD0-59CB-AF78-A4B7FC4C16FD}"/>
              </a:ext>
            </a:extLst>
          </p:cNvPr>
          <p:cNvSpPr txBox="1"/>
          <p:nvPr/>
        </p:nvSpPr>
        <p:spPr>
          <a:xfrm>
            <a:off x="755576" y="1418175"/>
            <a:ext cx="7848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метою підвищення фахового та професійного рівня викладачі коледжу 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брали</a:t>
            </a:r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участь у  науково-практичних конференція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20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5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4656A10-A927-F743-EA2E-82609C96E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80"/>
            <a:ext cx="9144000" cy="6857999"/>
          </a:xfrm>
          <a:prstGeom prst="rect">
            <a:avLst/>
          </a:prstGeom>
        </p:spPr>
      </p:pic>
      <p:pic>
        <p:nvPicPr>
          <p:cNvPr id="11266" name="Picture 2" descr="Возможно, это изображение один или несколько человек, люди учатся, больница и текст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2" t="30261" b="11387"/>
          <a:stretch/>
        </p:blipFill>
        <p:spPr bwMode="auto">
          <a:xfrm>
            <a:off x="6780348" y="2573695"/>
            <a:ext cx="2184140" cy="22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Возможно, это изображение 7 человек, люди учатся, стол и текст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6"/>
          <a:stretch/>
        </p:blipFill>
        <p:spPr bwMode="auto">
          <a:xfrm>
            <a:off x="873925" y="4797152"/>
            <a:ext cx="3204864" cy="203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8484895-8AE6-8C75-47CC-C2C19338A46F}"/>
              </a:ext>
            </a:extLst>
          </p:cNvPr>
          <p:cNvSpPr txBox="1"/>
          <p:nvPr/>
        </p:nvSpPr>
        <p:spPr>
          <a:xfrm>
            <a:off x="359024" y="1484784"/>
            <a:ext cx="87849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Працює 13 інтегрованих гуртків та клубів за інтересами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презентації гурткової роботи було представлено роботи </a:t>
            </a:r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інтегрованих гуртків, у роботі яких задіяно 213 студентів.</a:t>
            </a:r>
            <a:endParaRPr lang="ru-RU" sz="20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Нет описания фото.">
            <a:extLst>
              <a:ext uri="{FF2B5EF4-FFF2-40B4-BE49-F238E27FC236}">
                <a16:creationId xmlns="" xmlns:a16="http://schemas.microsoft.com/office/drawing/2014/main" id="{9095D348-AC5F-62E3-4166-F8E9D21B9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0"/>
          <a:stretch/>
        </p:blipFill>
        <p:spPr bwMode="auto">
          <a:xfrm>
            <a:off x="216024" y="2459382"/>
            <a:ext cx="4067944" cy="231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Нет описания фото.">
            <a:extLst>
              <a:ext uri="{FF2B5EF4-FFF2-40B4-BE49-F238E27FC236}">
                <a16:creationId xmlns="" xmlns:a16="http://schemas.microsoft.com/office/drawing/2014/main" id="{DC6AE3D0-F056-A640-802E-DCFCF9809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5"/>
          <a:stretch/>
        </p:blipFill>
        <p:spPr bwMode="auto">
          <a:xfrm>
            <a:off x="4376514" y="2526956"/>
            <a:ext cx="2283718" cy="231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Возможно, это изображение 6 человек, люди учатся, стол и текст">
            <a:extLst>
              <a:ext uri="{FF2B5EF4-FFF2-40B4-BE49-F238E27FC236}">
                <a16:creationId xmlns="" xmlns:a16="http://schemas.microsoft.com/office/drawing/2014/main" id="{846D2D0C-5018-0E83-E334-FC65914D6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86878"/>
            <a:ext cx="3481504" cy="204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A98E106-6231-E3B6-9261-688208043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A34B8D3E-8A3A-34AC-E4AC-A55E122B81C7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CBA4E310-45A7-FAE0-C35C-3C81A9CBE0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19CA468D-C409-A40A-66A3-FA4BDCF08C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DD1390EF-631D-C758-F8AD-C6FF42ACC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AB0F118-9E81-1681-9447-56F01AAE2A7E}"/>
              </a:ext>
            </a:extLst>
          </p:cNvPr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591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9DB45C5-E15B-26C5-B44E-FEE77CEF4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48" y="-10809"/>
            <a:ext cx="9213548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71631E0-10FE-CF4B-DD6D-22167129B8ED}"/>
              </a:ext>
            </a:extLst>
          </p:cNvPr>
          <p:cNvSpPr txBox="1"/>
          <p:nvPr/>
        </p:nvSpPr>
        <p:spPr>
          <a:xfrm>
            <a:off x="319888" y="1499559"/>
            <a:ext cx="8424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  навчального року викладачі та студенти коледжу </a:t>
            </a:r>
          </a:p>
          <a:p>
            <a:pPr indent="449580"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взяли участь у конкурсах різних рівнів та олімпіадах. </a:t>
            </a:r>
            <a:endParaRPr lang="ru-RU" sz="20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1CECB8-7BFB-CDBA-217E-8660CA5FBCDA}"/>
              </a:ext>
            </a:extLst>
          </p:cNvPr>
          <p:cNvSpPr txBox="1"/>
          <p:nvPr/>
        </p:nvSpPr>
        <p:spPr>
          <a:xfrm>
            <a:off x="611560" y="2204864"/>
            <a:ext cx="7839267" cy="4022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</a:t>
            </a:r>
            <a:r>
              <a:rPr lang="uk-UA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басейнов</a:t>
            </a:r>
            <a:r>
              <a:rPr lang="uk-UA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конкурс «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Барви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Дністра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місце – Антонюк А.В. (група ВХП 43/9-23),  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ІІІ місце –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Асмоловський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А.О. (група КД 22/9-23), Красній Д.С. група Б 64/9-22),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Байло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І.О., Блажко Є.В. (група Б 65/9-23)</a:t>
            </a:r>
          </a:p>
          <a:p>
            <a:pPr algn="just"/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Всеукраїнський конкурс з українознавства «Патріот»:</a:t>
            </a:r>
          </a:p>
          <a:p>
            <a:pPr algn="just"/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місце обласного значення –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Ляшевській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К. В. (група ВХП 42/9-22),  </a:t>
            </a:r>
          </a:p>
          <a:p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  місце в коледжі –  Хорошун У. Р. (група  КД 21/9-21),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Дзісь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С.П. (група  ТЗ 77/9-23),  Мельничук Д. В. (група Б 65/9-23),  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ІІІ місце в коледжі –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Трофімовій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У. В. (група Б 65/9-23), 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Пукас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 В. (група Б 64/9-22), </a:t>
            </a:r>
          </a:p>
          <a:p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Савчуку М. А. (група КД 21/9-21).</a:t>
            </a:r>
          </a:p>
          <a:p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00125" algn="l"/>
              </a:tabLst>
            </a:pPr>
            <a:r>
              <a:rPr lang="uk-UA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Конкурс «Фінанси плануй – Україну будуй!»:</a:t>
            </a:r>
            <a:endParaRPr lang="ru-RU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І ступеня –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Яцентюк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Ю.О.,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Стратуца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ІІІ ступеня – Козьма Л.М., Лукашенко Д.О.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026AAC3-64DF-284F-4172-10B5ED0E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BD1B2DB0-8CC2-93E4-DAEC-46FEEF4FDE1D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852622B9-8703-A7A1-AC88-CCDA150363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32A3D699-F5F3-2170-4D47-8C4FD3C673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257D7A49-1E86-9B8E-92B0-AF4FA8644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77297AC-88AF-5450-E073-25451F33087B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5183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6859B0B-3F3C-B401-FF79-625FB4116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48" y="0"/>
            <a:ext cx="9213548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A2B1A5B-0030-4049-F034-EAC61147FB35}"/>
              </a:ext>
            </a:extLst>
          </p:cNvPr>
          <p:cNvSpPr txBox="1"/>
          <p:nvPr/>
        </p:nvSpPr>
        <p:spPr>
          <a:xfrm>
            <a:off x="179512" y="1561507"/>
            <a:ext cx="88569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uk-UA" sz="18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 Культурно-мистецький фестиваль  «З любов’ю до батьківської землі- 2024» в рамках дня відкритих дверей, засновником якого є президент Вінницького національного аграрного університету Григорій Калетнік. 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D063C77-7ED5-5A89-6110-CE99EE2F9B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17" y="2497392"/>
            <a:ext cx="3538522" cy="23584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D14CBE2-7F86-8B2A-FBC8-2AF3E47FC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314" y="2479843"/>
            <a:ext cx="3435170" cy="22901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2C25C1E-4A7B-0CFE-B8E3-3FB85EA2C3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715" b="19640"/>
          <a:stretch/>
        </p:blipFill>
        <p:spPr>
          <a:xfrm>
            <a:off x="692977" y="4888099"/>
            <a:ext cx="4032336" cy="191048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49A76513-E6B3-7F86-81C2-A7B889B36E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5" y="4793106"/>
            <a:ext cx="3002487" cy="200116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AFB1C1C-3049-C973-327D-5AE71794A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BE7D475F-E908-B425-7676-F5D57C479AFA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0436F8A4-1818-1116-96BB-DC7004DA17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AFDE3A80-7639-DB35-16DE-AE4BE04CDB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05D67C8B-49F0-AB21-99E6-156E92E79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35F2592-AA6B-B377-1F3D-0F77AFC2A410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492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6859B0B-3F3C-B401-FF79-625FB4116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48" y="-33081"/>
            <a:ext cx="9213548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E11903D-2BB0-902C-D223-42FCA7BA3C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14" y="4324888"/>
            <a:ext cx="3483536" cy="248848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BD97747A-493B-6CF7-25DD-6D629354A5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12227"/>
          <a:stretch/>
        </p:blipFill>
        <p:spPr>
          <a:xfrm>
            <a:off x="584408" y="1582249"/>
            <a:ext cx="3483536" cy="30308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D7DCFD0-9429-741D-DB6D-2B38BFC7B8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16" y="1628800"/>
            <a:ext cx="3859095" cy="25721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6822259-313D-548D-FBE6-4ACE962C6B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7"/>
          <a:stretch/>
        </p:blipFill>
        <p:spPr>
          <a:xfrm>
            <a:off x="4621815" y="4187649"/>
            <a:ext cx="4260241" cy="262572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0B52A01-AD26-0996-4DE4-19F9FD46D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FE0E212F-01AF-CAA9-57D4-DA6E302039F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3" name="Picture 6">
              <a:extLst>
                <a:ext uri="{FF2B5EF4-FFF2-40B4-BE49-F238E27FC236}">
                  <a16:creationId xmlns="" xmlns:a16="http://schemas.microsoft.com/office/drawing/2014/main" id="{4426A23C-DDB7-F221-9A2F-676CDE593E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3A3F1DCE-91C0-5666-B3C5-8B53578D3E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636A75B4-A5E8-75C2-C077-9FAA05A4A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1F4CFCB-3957-C2A5-2558-388712099BB4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056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E0112CC1-A79B-D5F6-806C-6CAAB9CC4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20" y="-84005"/>
            <a:ext cx="9180512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31662CA-9307-176B-CC8E-30D5EE6D06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9" y="1747301"/>
            <a:ext cx="3671769" cy="24472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B9AB843-89C8-625D-9001-78E238895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171" y="4293096"/>
            <a:ext cx="3601245" cy="24002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EBAFC14-A446-29A6-9998-13276A9BC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656" y="1743927"/>
            <a:ext cx="3671768" cy="24472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F6663F0-8562-0C59-27CE-E52F97B29D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4" y="4317136"/>
            <a:ext cx="3601246" cy="240024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C3E3C17-E9BE-0F53-940B-BAAA4C2A9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141E3304-9267-FFD9-8076-760825B4BA53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D6025C35-A42D-FD1D-0B33-46E20F5004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A1991BFC-7426-09FC-52D6-63B8473F86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Рисунок 2">
            <a:extLst>
              <a:ext uri="{FF2B5EF4-FFF2-40B4-BE49-F238E27FC236}">
                <a16:creationId xmlns="" xmlns:a16="http://schemas.microsoft.com/office/drawing/2014/main" id="{CD3E126F-C263-5F3D-A6A5-E0679F15A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339C8C4-105D-E283-D855-64D3A208271B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063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5475240-B19A-9D5D-5328-44D1BDF78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005"/>
            <a:ext cx="9140392" cy="694200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528" y="1340768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Святкування Дня університету</a:t>
            </a:r>
          </a:p>
        </p:txBody>
      </p:sp>
      <p:pic>
        <p:nvPicPr>
          <p:cNvPr id="1030" name="Picture 6" descr="На зображенні може бути: 6 людей та текст">
            <a:extLst>
              <a:ext uri="{FF2B5EF4-FFF2-40B4-BE49-F238E27FC236}">
                <a16:creationId xmlns="" xmlns:a16="http://schemas.microsoft.com/office/drawing/2014/main" id="{12FBAFDC-597B-FE3B-99F8-8272DE12AD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6"/>
          <a:stretch/>
        </p:blipFill>
        <p:spPr bwMode="auto">
          <a:xfrm>
            <a:off x="436761" y="1925543"/>
            <a:ext cx="3957531" cy="250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На зображенні може бути: 8 людей">
            <a:extLst>
              <a:ext uri="{FF2B5EF4-FFF2-40B4-BE49-F238E27FC236}">
                <a16:creationId xmlns="" xmlns:a16="http://schemas.microsoft.com/office/drawing/2014/main" id="{1CFE33AB-E6BB-0946-E727-0261FB87A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96" y="4415254"/>
            <a:ext cx="4271591" cy="247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На зображенні може бути: 7 людей та текст">
            <a:extLst>
              <a:ext uri="{FF2B5EF4-FFF2-40B4-BE49-F238E27FC236}">
                <a16:creationId xmlns="" xmlns:a16="http://schemas.microsoft.com/office/drawing/2014/main" id="{EA8C9BA6-2BDC-EE06-C408-A6787BFFA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29603"/>
            <a:ext cx="3249872" cy="243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На зображенні може бути: 15 людей та текст">
            <a:extLst>
              <a:ext uri="{FF2B5EF4-FFF2-40B4-BE49-F238E27FC236}">
                <a16:creationId xmlns="" xmlns:a16="http://schemas.microsoft.com/office/drawing/2014/main" id="{7FF354D2-1F13-5C97-7AA7-4EE11834E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740" y="1996789"/>
            <a:ext cx="4071056" cy="234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61E33D3-5D03-EC6E-9FF3-C3355AF28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DC94105C-283A-3B19-A14D-C7F6FC433271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2" name="Picture 6">
              <a:extLst>
                <a:ext uri="{FF2B5EF4-FFF2-40B4-BE49-F238E27FC236}">
                  <a16:creationId xmlns="" xmlns:a16="http://schemas.microsoft.com/office/drawing/2014/main" id="{215FB828-0F22-95F9-C76F-AC59094BB5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F5275495-3C78-6CD7-0B19-597EEAB0B1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2">
            <a:extLst>
              <a:ext uri="{FF2B5EF4-FFF2-40B4-BE49-F238E27FC236}">
                <a16:creationId xmlns="" xmlns:a16="http://schemas.microsoft.com/office/drawing/2014/main" id="{7841565B-285F-B987-613F-B4D54EF21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E6BF57D-D494-288A-9B49-E4ADDD9A7885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237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ABBB6CE-50A2-97DD-9795-F59B23722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pic>
        <p:nvPicPr>
          <p:cNvPr id="2052" name="Picture 4" descr="На зображенні може бути: 3 людини, вудка та текст">
            <a:extLst>
              <a:ext uri="{FF2B5EF4-FFF2-40B4-BE49-F238E27FC236}">
                <a16:creationId xmlns="" xmlns:a16="http://schemas.microsoft.com/office/drawing/2014/main" id="{D52CFE8F-24D9-A0F6-6A00-29C2343FD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15" y="1564632"/>
            <a:ext cx="2725167" cy="363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На зображенні може бути: 5 людей">
            <a:extLst>
              <a:ext uri="{FF2B5EF4-FFF2-40B4-BE49-F238E27FC236}">
                <a16:creationId xmlns="" xmlns:a16="http://schemas.microsoft.com/office/drawing/2014/main" id="{2B1C6807-1434-03FA-53EE-0ECB99A79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5"/>
          <a:stretch/>
        </p:blipFill>
        <p:spPr bwMode="auto">
          <a:xfrm>
            <a:off x="6948264" y="1564632"/>
            <a:ext cx="2067694" cy="217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На зображенні може бути: 8 людей та текст">
            <a:extLst>
              <a:ext uri="{FF2B5EF4-FFF2-40B4-BE49-F238E27FC236}">
                <a16:creationId xmlns="" xmlns:a16="http://schemas.microsoft.com/office/drawing/2014/main" id="{172FA87E-F850-CFA1-223C-4B9D997EA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2" b="8000"/>
          <a:stretch/>
        </p:blipFill>
        <p:spPr bwMode="auto">
          <a:xfrm>
            <a:off x="1685632" y="4247610"/>
            <a:ext cx="2697542" cy="251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На зображенні може бути: 11 людей">
            <a:extLst>
              <a:ext uri="{FF2B5EF4-FFF2-40B4-BE49-F238E27FC236}">
                <a16:creationId xmlns="" xmlns:a16="http://schemas.microsoft.com/office/drawing/2014/main" id="{7738BF59-2720-AC37-4430-DE8A0120F2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9" r="11253"/>
          <a:stretch/>
        </p:blipFill>
        <p:spPr bwMode="auto">
          <a:xfrm>
            <a:off x="4922097" y="3895149"/>
            <a:ext cx="3814493" cy="285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5BAAE5D-3E16-15F5-541B-349F22F57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E23D478-D1B2-7F94-28DB-945219FA816C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023007A9-CDA9-E76A-6A0C-85CF502E2A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45B988D0-79E5-E37B-3B0E-C93165BB03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0D18F063-19F5-2846-373C-07752D483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8D1FD40-93E8-BA05-C1BF-DA7BD3EE3D6E}"/>
              </a:ext>
            </a:extLst>
          </p:cNvPr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На зображенні може бути: 10 людей, дірндль та текст">
            <a:extLst>
              <a:ext uri="{FF2B5EF4-FFF2-40B4-BE49-F238E27FC236}">
                <a16:creationId xmlns="" xmlns:a16="http://schemas.microsoft.com/office/drawing/2014/main" id="{A09C9DA0-BF74-C08F-3993-51F0CA423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/>
          <a:stretch/>
        </p:blipFill>
        <p:spPr bwMode="auto">
          <a:xfrm>
            <a:off x="3157079" y="1572179"/>
            <a:ext cx="3168352" cy="286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28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24D11FC2-5C4C-A7C4-DCB4-F2392D9C8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1500" y="1376954"/>
            <a:ext cx="9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звітного періоду кураторами проведено</a:t>
            </a:r>
          </a:p>
          <a:p>
            <a:pPr algn="ctr"/>
            <a:r>
              <a:rPr lang="uk-UA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відкритих виховних годин</a:t>
            </a:r>
          </a:p>
        </p:txBody>
      </p:sp>
      <p:pic>
        <p:nvPicPr>
          <p:cNvPr id="12292" name="Picture 4" descr="Возможно, это изображение 12 человек">
            <a:extLst>
              <a:ext uri="{FF2B5EF4-FFF2-40B4-BE49-F238E27FC236}">
                <a16:creationId xmlns="" xmlns:a16="http://schemas.microsoft.com/office/drawing/2014/main" id="{CEDE024A-2D3B-1A83-A078-06A57C24A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9" y="2316423"/>
            <a:ext cx="4104456" cy="239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339933B-44D8-C18F-AF91-384656154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549" y="4731460"/>
            <a:ext cx="2835387" cy="2126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D28BEA9-4A82-EEEB-DE47-D45A54B875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11" t="26403" r="-2811" b="9271"/>
          <a:stretch/>
        </p:blipFill>
        <p:spPr>
          <a:xfrm>
            <a:off x="5444763" y="4618388"/>
            <a:ext cx="3107271" cy="215234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013B727-E463-6A64-7B56-DA227FE9B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5EEAC5B9-CEFE-FD9D-AC4C-AD4342A1DAE2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3" name="Picture 6">
              <a:extLst>
                <a:ext uri="{FF2B5EF4-FFF2-40B4-BE49-F238E27FC236}">
                  <a16:creationId xmlns="" xmlns:a16="http://schemas.microsoft.com/office/drawing/2014/main" id="{E5D14BC0-FF46-AA36-FF28-B15EFCED43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D7BD6652-4BB0-66A6-FAC3-F5276C2FDD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652F424D-FBC6-EEC7-B0F4-9DB1761C5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81073CB-93BB-AE6E-E1AC-A798725236AF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6" name="Picture 8" descr="Возможно, это изображение 6 человек и текст">
            <a:extLst>
              <a:ext uri="{FF2B5EF4-FFF2-40B4-BE49-F238E27FC236}">
                <a16:creationId xmlns="" xmlns:a16="http://schemas.microsoft.com/office/drawing/2014/main" id="{6635B5CF-39B9-B5C1-1B24-4CD71B470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r="15675"/>
          <a:stretch/>
        </p:blipFill>
        <p:spPr bwMode="auto">
          <a:xfrm>
            <a:off x="5431267" y="2312902"/>
            <a:ext cx="2866904" cy="217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43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CB08E4B-7981-6450-F72D-4A25F7362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45241" y="1500235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Волонтерська робота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36CF878-DB4A-2A23-0244-00187EFB3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7E36F3EF-9C79-721E-3CCF-8555731B4037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1DB36BF1-63E8-5464-673B-754395545B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B2A5F8D5-2EBB-9F80-7F96-9D27608867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5137DDDD-A8E4-2250-781A-168539C32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80CBC49-711A-970A-11FA-E4D59C95DCC5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476672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671C969-AE6D-91D7-0723-EF38FC080C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752" y="2564904"/>
            <a:ext cx="4207897" cy="31638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4BD4A53-CFCB-AB2D-2FB7-07FD9751399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5396" t="36959" r="19338" b="11056"/>
          <a:stretch/>
        </p:blipFill>
        <p:spPr bwMode="auto">
          <a:xfrm>
            <a:off x="4929318" y="2568740"/>
            <a:ext cx="3815506" cy="31638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79EC10A-408E-7A9B-F0DD-F36FAB451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pic>
        <p:nvPicPr>
          <p:cNvPr id="4098" name="Picture 2" descr="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841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017BB9C-4D64-34AC-3AC2-3F5AF5BDB49B}"/>
              </a:ext>
            </a:extLst>
          </p:cNvPr>
          <p:cNvSpPr txBox="1"/>
          <p:nvPr/>
        </p:nvSpPr>
        <p:spPr>
          <a:xfrm>
            <a:off x="683568" y="1484784"/>
            <a:ext cx="81369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  студенти коледжу беруть участь у спортивних змаганнях за програмою студентської спортивної Спартакіади та міських, районних, обласних  змагань. </a:t>
            </a:r>
            <a:endParaRPr lang="ru-RU" sz="2000" b="1" dirty="0">
              <a:solidFill>
                <a:srgbClr val="000099"/>
              </a:solidFill>
            </a:endParaRPr>
          </a:p>
        </p:txBody>
      </p:sp>
      <p:pic>
        <p:nvPicPr>
          <p:cNvPr id="10246" name="Picture 6" descr="Возможно, это изображение 4 человека и шахматы">
            <a:extLst>
              <a:ext uri="{FF2B5EF4-FFF2-40B4-BE49-F238E27FC236}">
                <a16:creationId xmlns="" xmlns:a16="http://schemas.microsoft.com/office/drawing/2014/main" id="{F4DAFBF4-E3B9-46A7-9745-6CBB0C2A2C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9"/>
          <a:stretch/>
        </p:blipFill>
        <p:spPr bwMode="auto">
          <a:xfrm>
            <a:off x="928173" y="2658683"/>
            <a:ext cx="3434240" cy="411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Возможно, это изображение 9 человек и люди танцуют">
            <a:extLst>
              <a:ext uri="{FF2B5EF4-FFF2-40B4-BE49-F238E27FC236}">
                <a16:creationId xmlns="" xmlns:a16="http://schemas.microsoft.com/office/drawing/2014/main" id="{7F6ECD40-F391-0790-F773-7322E5113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58683"/>
            <a:ext cx="3163070" cy="411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0C7C55E-5213-DB30-F474-76E3B10BF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C9B0A058-EE6E-5B6B-492C-BB0296EABBC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3" name="Picture 6">
              <a:extLst>
                <a:ext uri="{FF2B5EF4-FFF2-40B4-BE49-F238E27FC236}">
                  <a16:creationId xmlns="" xmlns:a16="http://schemas.microsoft.com/office/drawing/2014/main" id="{412D7C9F-A755-1BAE-C8DC-EDB9DD74B4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0E731267-D36F-2453-5070-6187A808B9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331114CE-1691-D7A6-41F4-36C0D6DB8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FF8787-C934-C66C-1D12-5518D46BE34E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01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60C2713-38B6-C527-60A2-86A97C4F6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70" y="1"/>
            <a:ext cx="9180512" cy="68579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3508" y="1477117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звітного періоду проводились зустрічі з стейкхолдерами за спеціальностями 181 Харчові технології та інженерія, 071 Бухгалтерський облік та оподаткування, 076 Підприємництво та торгівля </a:t>
            </a:r>
            <a:endPara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18431D6-6D0D-35F0-DC7A-1BB6D8EA4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39CFF982-03EB-8C55-C215-6675A641D64C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C8A7026D-F042-6A04-0A37-C2E0336116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34276FD0-4255-3E4D-CCF3-CC0B76FE9A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02AF0236-9B65-D1D5-90C2-1728E6FE3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96E131C-03D6-F36D-60CE-92426973D84E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Объект 8">
            <a:extLst>
              <a:ext uri="{FF2B5EF4-FFF2-40B4-BE49-F238E27FC236}">
                <a16:creationId xmlns="" xmlns:a16="http://schemas.microsoft.com/office/drawing/2014/main" id="{C0AA9DB1-C2A5-9FC7-2455-CA096C07E834}"/>
              </a:ext>
            </a:extLst>
          </p:cNvPr>
          <p:cNvPicPr>
            <a:picLocks noGrp="1"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7"/>
          <a:stretch/>
        </p:blipFill>
        <p:spPr>
          <a:xfrm>
            <a:off x="1259632" y="4953061"/>
            <a:ext cx="2939785" cy="1790827"/>
          </a:xfrm>
          <a:prstGeom prst="rect">
            <a:avLst/>
          </a:prstGeom>
        </p:spPr>
      </p:pic>
      <p:pic>
        <p:nvPicPr>
          <p:cNvPr id="20" name="Объект 10">
            <a:extLst>
              <a:ext uri="{FF2B5EF4-FFF2-40B4-BE49-F238E27FC236}">
                <a16:creationId xmlns="" xmlns:a16="http://schemas.microsoft.com/office/drawing/2014/main" id="{3281C2B6-14CC-8955-D2E2-5272A59AC0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0"/>
          <a:stretch/>
        </p:blipFill>
        <p:spPr>
          <a:xfrm>
            <a:off x="585035" y="2488493"/>
            <a:ext cx="4101325" cy="24097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BB7E5E8-BD95-1D0E-6F40-62A89FCB340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9133"/>
          <a:stretch/>
        </p:blipFill>
        <p:spPr>
          <a:xfrm>
            <a:off x="5181877" y="2637928"/>
            <a:ext cx="3064125" cy="2015208"/>
          </a:xfrm>
          <a:prstGeom prst="rect">
            <a:avLst/>
          </a:prstGeom>
        </p:spPr>
      </p:pic>
      <p:pic>
        <p:nvPicPr>
          <p:cNvPr id="17" name="Объект 6">
            <a:extLst>
              <a:ext uri="{FF2B5EF4-FFF2-40B4-BE49-F238E27FC236}">
                <a16:creationId xmlns="" xmlns:a16="http://schemas.microsoft.com/office/drawing/2014/main" id="{F03B2FB1-C841-9CE6-B3AA-4299E1BAE4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1" b="7950"/>
          <a:stretch/>
        </p:blipFill>
        <p:spPr>
          <a:xfrm>
            <a:off x="5605903" y="4684875"/>
            <a:ext cx="2475046" cy="212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3DEE0A1-8B29-B28E-68E4-351BC768A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pic>
        <p:nvPicPr>
          <p:cNvPr id="24580" name="Picture 4" descr="E:\Внау\Папка Відеоролик\зображення_viber_2022-10-08_17-19-51-9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1"/>
          <a:stretch/>
        </p:blipFill>
        <p:spPr bwMode="auto">
          <a:xfrm>
            <a:off x="140212" y="2798555"/>
            <a:ext cx="3043824" cy="350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68" y="2042847"/>
            <a:ext cx="2987824" cy="2322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267186"/>
            <a:ext cx="2564312" cy="25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2CF5EB5-5DEB-C5EA-C96D-1C95B2BE6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1734EED7-56D0-F599-1165-A00B9706A6E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A563C8EB-8C3F-6D06-F78C-623F7C1900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B5BA73DD-E627-7C11-DDBE-6C96F31DA3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Рисунок 2">
            <a:extLst>
              <a:ext uri="{FF2B5EF4-FFF2-40B4-BE49-F238E27FC236}">
                <a16:creationId xmlns="" xmlns:a16="http://schemas.microsoft.com/office/drawing/2014/main" id="{0D9F9563-1E4B-6751-D655-9F7596B61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8AF9536-FF31-8D85-859D-0897DA929391}"/>
              </a:ext>
            </a:extLst>
          </p:cNvPr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456341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022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55DC4EF-9576-A383-1073-215AA1EE4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39752" y="1393612"/>
            <a:ext cx="4624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перспективу плануємо: 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0E21984-7D31-3572-FC85-B93E20960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5660137-C48D-F818-A869-09777F9A260A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589452C2-AC57-22F9-DF42-56801BAB73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2D0F09C-9FEF-8572-69BA-D109E7B344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57A91581-FF85-0461-2A41-629A359A2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BC97CB0-7159-9554-BE41-D86365B8073F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C71CC32-E54C-B000-6C6E-494E0D87985D}"/>
              </a:ext>
            </a:extLst>
          </p:cNvPr>
          <p:cNvSpPr txBox="1"/>
          <p:nvPr/>
        </p:nvSpPr>
        <p:spPr>
          <a:xfrm>
            <a:off x="400260" y="2015330"/>
            <a:ext cx="834456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 метою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науково-педагогічної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над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особистісно-орієнтованих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міждисциплінарної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висококваліфікованих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 метою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профорієнтаційної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учнями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професійно-технічної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підготовчих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дверей.</a:t>
            </a:r>
          </a:p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З метою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поглиблення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інтеграційні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стейкхолдерами на засадах партнерства,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взаємовигоди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4.Продовжити роботу по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розширенню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профільними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кафедрами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аграрного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конференціях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9298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1FEC5AE7-E95E-045E-C581-BDFFF6E6A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45" y="-4587"/>
            <a:ext cx="9180512" cy="685799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E651D58-8099-0CE2-B0FC-4FD8E44E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CE8D3660-7E40-A838-C478-7FA279686B3C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83EF1CEC-9B56-DE45-B6A8-2F10FE2B88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4D7DCF1F-AA29-6006-CB4F-A7E358BF9D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A4675140-09DD-F3AF-5A2C-DCF053009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C4E11E5-AC7F-BEC9-5875-AAE9796E622E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C37FD6B-7071-A2F8-84E6-DE59DA2B84CB}"/>
              </a:ext>
            </a:extLst>
          </p:cNvPr>
          <p:cNvSpPr txBox="1"/>
          <p:nvPr/>
        </p:nvSpPr>
        <p:spPr>
          <a:xfrm>
            <a:off x="702520" y="1635911"/>
            <a:ext cx="77015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Для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належного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науково-дослідної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посилити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індивідуальну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з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обдарованими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здібними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студентами шляхом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олімпіадах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конкурсах,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конференціях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Посилити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національно-патріотичне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громадянської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підтримці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волонтерських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над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зміцненням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матеріально-технічної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коледжу,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безпечного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поліпшенням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житлово-побутових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умов у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студентському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гуртожитку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виховуванням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бережливого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майна коледжу.</a:t>
            </a:r>
          </a:p>
          <a:p>
            <a:pPr algn="just"/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8. З метою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енергоносіїв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за 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раціональним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навчальному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корпусі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гуртожитку</a:t>
            </a:r>
            <a:r>
              <a:rPr lang="ru-RU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коледжу.</a:t>
            </a:r>
          </a:p>
        </p:txBody>
      </p:sp>
    </p:spTree>
    <p:extLst>
      <p:ext uri="{BB962C8B-B14F-4D97-AF65-F5344CB8AC3E}">
        <p14:creationId xmlns:p14="http://schemas.microsoft.com/office/powerpoint/2010/main" val="127429582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1284</TotalTime>
  <Words>1100</Words>
  <Application>Microsoft Office PowerPoint</Application>
  <PresentationFormat>Экран (4:3)</PresentationFormat>
  <Paragraphs>150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sekretar</dc:creator>
  <cp:lastModifiedBy>User</cp:lastModifiedBy>
  <cp:revision>127</cp:revision>
  <cp:lastPrinted>2024-09-26T13:31:32Z</cp:lastPrinted>
  <dcterms:modified xsi:type="dcterms:W3CDTF">2026-09-18T11:00:50Z</dcterms:modified>
</cp:coreProperties>
</file>