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9" r:id="rId1"/>
  </p:sldMasterIdLst>
  <p:notesMasterIdLst>
    <p:notesMasterId r:id="rId29"/>
  </p:notesMasterIdLst>
  <p:sldIdLst>
    <p:sldId id="256" r:id="rId2"/>
    <p:sldId id="257" r:id="rId3"/>
    <p:sldId id="261" r:id="rId4"/>
    <p:sldId id="316" r:id="rId5"/>
    <p:sldId id="263" r:id="rId6"/>
    <p:sldId id="307" r:id="rId7"/>
    <p:sldId id="284" r:id="rId8"/>
    <p:sldId id="273" r:id="rId9"/>
    <p:sldId id="308" r:id="rId10"/>
    <p:sldId id="272" r:id="rId11"/>
    <p:sldId id="274" r:id="rId12"/>
    <p:sldId id="275" r:id="rId13"/>
    <p:sldId id="277" r:id="rId14"/>
    <p:sldId id="306" r:id="rId15"/>
    <p:sldId id="314" r:id="rId16"/>
    <p:sldId id="266" r:id="rId17"/>
    <p:sldId id="267" r:id="rId18"/>
    <p:sldId id="315" r:id="rId19"/>
    <p:sldId id="310" r:id="rId20"/>
    <p:sldId id="312" r:id="rId21"/>
    <p:sldId id="293" r:id="rId22"/>
    <p:sldId id="281" r:id="rId23"/>
    <p:sldId id="304" r:id="rId24"/>
    <p:sldId id="282" r:id="rId25"/>
    <p:sldId id="302" r:id="rId26"/>
    <p:sldId id="294" r:id="rId27"/>
    <p:sldId id="295" r:id="rId28"/>
  </p:sldIdLst>
  <p:sldSz cx="9144000" cy="6858000" type="screen4x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52" autoAdjust="0"/>
  </p:normalViewPr>
  <p:slideViewPr>
    <p:cSldViewPr>
      <p:cViewPr varScale="1">
        <p:scale>
          <a:sx n="90" d="100"/>
          <a:sy n="90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&#1042;&#1063;&#1045;&#1053;&#1040;%20&#1056;&#1040;&#1044;&#1040;%202025\&#1076;&#1110;&#1072;&#1075;&#1088;&#1072;&#1084;&#1072;(&#1040;&#1074;&#1090;&#1086;&#1084;&#1072;&#1090;&#1080;&#1095;&#1077;&#1089;&#1082;&#1080;&#1042;&#1086;&#1089;&#1089;&#1090;&#1072;&#1085;&#1086;&#1074;&#1083;&#1077;&#1085;&#1086;)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2023</c:v>
          </c:tx>
          <c:spPr>
            <a:solidFill>
              <a:schemeClr val="accent6">
                <a:lumMod val="50000"/>
              </a:schemeClr>
            </a:solidFill>
            <a:ln>
              <a:solidFill>
                <a:sysClr val="windowText" lastClr="000000"/>
              </a:solidFill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1.445783132530120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72D-485E-93CE-5034647E956A}"/>
                </c:ext>
              </c:extLst>
            </c:dLbl>
            <c:dLbl>
              <c:idx val="3"/>
              <c:layout>
                <c:manualLayout>
                  <c:x val="9.6385542168674707E-3"/>
                  <c:y val="-6.72268907563025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2D-485E-93CE-5034647E956A}"/>
                </c:ext>
              </c:extLst>
            </c:dLbl>
            <c:dLbl>
              <c:idx val="4"/>
              <c:layout>
                <c:manualLayout>
                  <c:x val="9.638554216867470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2D-485E-93CE-5034647E956A}"/>
                </c:ext>
              </c:extLst>
            </c:dLbl>
            <c:spPr>
              <a:solidFill>
                <a:srgbClr val="FFC000"/>
              </a:solidFill>
              <a:ln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Лист1!$A$14:$A$18</c:f>
              <c:strCache>
                <c:ptCount val="5"/>
                <c:pt idx="0">
                  <c:v>G13 Зберігання і переробка зерна</c:v>
                </c:pt>
                <c:pt idx="1">
                  <c:v>G13 Виробництво харчової продукції</c:v>
                </c:pt>
                <c:pt idx="2">
                  <c:v>D1 Облік і оподаткування</c:v>
                </c:pt>
                <c:pt idx="3">
                  <c:v>D7 Торгівля</c:v>
                </c:pt>
                <c:pt idx="4">
                  <c:v>Заочне відділення</c:v>
                </c:pt>
              </c:strCache>
            </c:strRef>
          </c:cat>
          <c:val>
            <c:numRef>
              <c:f>Лист1!$B$14:$B$18</c:f>
              <c:numCache>
                <c:formatCode>General</c:formatCode>
                <c:ptCount val="5"/>
                <c:pt idx="0">
                  <c:v>37</c:v>
                </c:pt>
                <c:pt idx="1">
                  <c:v>42</c:v>
                </c:pt>
                <c:pt idx="2">
                  <c:v>43</c:v>
                </c:pt>
                <c:pt idx="3">
                  <c:v>25</c:v>
                </c:pt>
                <c:pt idx="4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72D-485E-93CE-5034647E956A}"/>
            </c:ext>
          </c:extLst>
        </c:ser>
        <c:ser>
          <c:idx val="1"/>
          <c:order val="1"/>
          <c:tx>
            <c:v>2024</c:v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4.81927710843367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2D-485E-93CE-5034647E956A}"/>
                </c:ext>
              </c:extLst>
            </c:dLbl>
            <c:dLbl>
              <c:idx val="3"/>
              <c:layout>
                <c:manualLayout>
                  <c:x val="6.4257028112449802E-3"/>
                  <c:y val="-8.96358543417366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2D-485E-93CE-5034647E956A}"/>
                </c:ext>
              </c:extLst>
            </c:dLbl>
            <c:dLbl>
              <c:idx val="4"/>
              <c:layout>
                <c:manualLayout>
                  <c:x val="1.1244979919678716E-2"/>
                  <c:y val="-2.2408963585434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72D-485E-93CE-5034647E956A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36000" rIns="38100" bIns="72000" anchor="ctr" anchorCtr="0">
                <a:spAutoFit/>
              </a:bodyPr>
              <a:lstStyle/>
              <a:p>
                <a:pPr algn="ctr"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Лист1!$A$14:$A$18</c:f>
              <c:strCache>
                <c:ptCount val="5"/>
                <c:pt idx="0">
                  <c:v>G13 Зберігання і переробка зерна</c:v>
                </c:pt>
                <c:pt idx="1">
                  <c:v>G13 Виробництво харчової продукції</c:v>
                </c:pt>
                <c:pt idx="2">
                  <c:v>D1 Облік і оподаткування</c:v>
                </c:pt>
                <c:pt idx="3">
                  <c:v>D7 Торгівля</c:v>
                </c:pt>
                <c:pt idx="4">
                  <c:v>Заочне відділення</c:v>
                </c:pt>
              </c:strCache>
            </c:strRef>
          </c:cat>
          <c:val>
            <c:numRef>
              <c:f>Лист1!$C$14:$C$18</c:f>
              <c:numCache>
                <c:formatCode>General</c:formatCode>
                <c:ptCount val="5"/>
                <c:pt idx="0">
                  <c:v>43</c:v>
                </c:pt>
                <c:pt idx="1">
                  <c:v>49</c:v>
                </c:pt>
                <c:pt idx="2">
                  <c:v>26</c:v>
                </c:pt>
                <c:pt idx="3">
                  <c:v>23</c:v>
                </c:pt>
                <c:pt idx="4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72D-485E-93CE-5034647E956A}"/>
            </c:ext>
          </c:extLst>
        </c:ser>
        <c:ser>
          <c:idx val="2"/>
          <c:order val="2"/>
          <c:tx>
            <c:v>2025</c:v>
          </c:tx>
          <c:spPr>
            <a:solidFill>
              <a:schemeClr val="accent6">
                <a:tint val="65000"/>
              </a:schemeClr>
            </a:solidFill>
            <a:ln>
              <a:solidFill>
                <a:schemeClr val="tx1"/>
              </a:solidFill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9.6385542168674707E-3"/>
                  <c:y val="-6.72268907563025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72D-485E-93CE-5034647E956A}"/>
                </c:ext>
              </c:extLst>
            </c:dLbl>
            <c:dLbl>
              <c:idx val="3"/>
              <c:layout>
                <c:manualLayout>
                  <c:x val="1.7670682730923693E-2"/>
                  <c:y val="-6.72268907563029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72D-485E-93CE-5034647E956A}"/>
                </c:ext>
              </c:extLst>
            </c:dLbl>
            <c:dLbl>
              <c:idx val="4"/>
              <c:layout>
                <c:manualLayout>
                  <c:x val="1.7670682730923693E-2"/>
                  <c:y val="-1.5686274509803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72D-485E-93CE-5034647E956A}"/>
                </c:ext>
              </c:extLst>
            </c:dLbl>
            <c:spPr>
              <a:solidFill>
                <a:srgbClr val="FFC000"/>
              </a:solidFill>
              <a:ln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Лист1!$A$14:$A$18</c:f>
              <c:strCache>
                <c:ptCount val="5"/>
                <c:pt idx="0">
                  <c:v>G13 Зберігання і переробка зерна</c:v>
                </c:pt>
                <c:pt idx="1">
                  <c:v>G13 Виробництво харчової продукції</c:v>
                </c:pt>
                <c:pt idx="2">
                  <c:v>D1 Облік і оподаткування</c:v>
                </c:pt>
                <c:pt idx="3">
                  <c:v>D7 Торгівля</c:v>
                </c:pt>
                <c:pt idx="4">
                  <c:v>Заочне відділення</c:v>
                </c:pt>
              </c:strCache>
            </c:strRef>
          </c:cat>
          <c:val>
            <c:numRef>
              <c:f>Лист1!$D$14:$D$18</c:f>
              <c:numCache>
                <c:formatCode>General</c:formatCode>
                <c:ptCount val="5"/>
                <c:pt idx="0">
                  <c:v>37</c:v>
                </c:pt>
                <c:pt idx="1">
                  <c:v>46</c:v>
                </c:pt>
                <c:pt idx="2">
                  <c:v>34</c:v>
                </c:pt>
                <c:pt idx="3">
                  <c:v>28</c:v>
                </c:pt>
                <c:pt idx="4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172D-485E-93CE-5034647E9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3216768"/>
        <c:axId val="183234944"/>
        <c:axId val="0"/>
      </c:bar3DChart>
      <c:catAx>
        <c:axId val="18321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3234944"/>
        <c:crosses val="autoZero"/>
        <c:auto val="1"/>
        <c:lblAlgn val="ctr"/>
        <c:lblOffset val="100"/>
        <c:noMultiLvlLbl val="0"/>
      </c:catAx>
      <c:valAx>
        <c:axId val="18323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21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652375883355143"/>
          <c:y val="0.94873923112552105"/>
          <c:w val="0.40189756466200233"/>
          <c:h val="3.7815390723218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500" cy="501650"/>
          </a:xfrm>
          <a:prstGeom prst="rect">
            <a:avLst/>
          </a:prstGeom>
        </p:spPr>
        <p:txBody>
          <a:bodyPr vert="horz" lIns="91436" tIns="45719" rIns="91436" bIns="457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6" y="1"/>
            <a:ext cx="2984500" cy="501650"/>
          </a:xfrm>
          <a:prstGeom prst="rect">
            <a:avLst/>
          </a:prstGeom>
        </p:spPr>
        <p:txBody>
          <a:bodyPr vert="horz" lIns="91436" tIns="45719" rIns="91436" bIns="45719" rtlCol="0"/>
          <a:lstStyle>
            <a:lvl1pPr algn="r">
              <a:defRPr sz="1200"/>
            </a:lvl1pPr>
          </a:lstStyle>
          <a:p>
            <a:fld id="{3B2F3BB7-8F8F-4089-A7C1-96C96C139DCB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9" rIns="91436" bIns="4571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36" tIns="45719" rIns="91436" bIns="4571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518650"/>
            <a:ext cx="2984500" cy="501650"/>
          </a:xfrm>
          <a:prstGeom prst="rect">
            <a:avLst/>
          </a:prstGeom>
        </p:spPr>
        <p:txBody>
          <a:bodyPr vert="horz" lIns="91436" tIns="45719" rIns="91436" bIns="457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6" y="9518650"/>
            <a:ext cx="2984500" cy="501650"/>
          </a:xfrm>
          <a:prstGeom prst="rect">
            <a:avLst/>
          </a:prstGeom>
        </p:spPr>
        <p:txBody>
          <a:bodyPr vert="horz" lIns="91436" tIns="45719" rIns="91436" bIns="45719" rtlCol="0" anchor="b"/>
          <a:lstStyle>
            <a:lvl1pPr algn="r">
              <a:defRPr sz="1200"/>
            </a:lvl1pPr>
          </a:lstStyle>
          <a:p>
            <a:fld id="{3417D598-C11D-437F-AE6C-20CC5D5DF3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73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7D598-C11D-437F-AE6C-20CC5D5DF32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33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51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560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285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1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918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345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97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819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84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93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7702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135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0510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951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109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087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93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E18E4-7C99-4E10-94D7-4BAB9D72C2A8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6FB2C1-2079-4573-97E3-BC7B0B8CC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88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0" r:id="rId1"/>
    <p:sldLayoutId id="2147484171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7" r:id="rId8"/>
    <p:sldLayoutId id="2147484178" r:id="rId9"/>
    <p:sldLayoutId id="2147484179" r:id="rId10"/>
    <p:sldLayoutId id="2147484180" r:id="rId11"/>
    <p:sldLayoutId id="2147484181" r:id="rId12"/>
    <p:sldLayoutId id="2147484182" r:id="rId13"/>
    <p:sldLayoutId id="2147484183" r:id="rId14"/>
    <p:sldLayoutId id="2147484184" r:id="rId15"/>
    <p:sldLayoutId id="2147484185" r:id="rId16"/>
    <p:sldLayoutId id="21474841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4.jpeg"/><Relationship Id="rId7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jpeg"/><Relationship Id="rId7" Type="http://schemas.openxmlformats.org/officeDocument/2006/relationships/image" Target="../media/image1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21.jpeg"/><Relationship Id="rId4" Type="http://schemas.openxmlformats.org/officeDocument/2006/relationships/image" Target="../media/image2.pn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4.jpeg"/><Relationship Id="rId7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25.jpeg"/><Relationship Id="rId4" Type="http://schemas.openxmlformats.org/officeDocument/2006/relationships/image" Target="../media/image2.png"/><Relationship Id="rId9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4.jpeg"/><Relationship Id="rId7" Type="http://schemas.openxmlformats.org/officeDocument/2006/relationships/image" Target="../media/image2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0.jpeg"/><Relationship Id="rId7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35.png"/><Relationship Id="rId4" Type="http://schemas.openxmlformats.org/officeDocument/2006/relationships/image" Target="../media/image2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10" Type="http://schemas.openxmlformats.org/officeDocument/2006/relationships/image" Target="../media/image39.jpeg"/><Relationship Id="rId4" Type="http://schemas.openxmlformats.org/officeDocument/2006/relationships/image" Target="../media/image4.jpeg"/><Relationship Id="rId9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4.jpeg"/><Relationship Id="rId7" Type="http://schemas.openxmlformats.org/officeDocument/2006/relationships/image" Target="../media/image4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11" Type="http://schemas.openxmlformats.org/officeDocument/2006/relationships/image" Target="../media/image44.jpeg"/><Relationship Id="rId5" Type="http://schemas.openxmlformats.org/officeDocument/2006/relationships/image" Target="../media/image1.png"/><Relationship Id="rId10" Type="http://schemas.openxmlformats.org/officeDocument/2006/relationships/image" Target="../media/image43.jpeg"/><Relationship Id="rId4" Type="http://schemas.openxmlformats.org/officeDocument/2006/relationships/image" Target="../media/image2.png"/><Relationship Id="rId9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.jpeg"/><Relationship Id="rId7" Type="http://schemas.openxmlformats.org/officeDocument/2006/relationships/image" Target="../media/image4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49.jpeg"/><Relationship Id="rId5" Type="http://schemas.openxmlformats.org/officeDocument/2006/relationships/image" Target="../media/image1.png"/><Relationship Id="rId10" Type="http://schemas.openxmlformats.org/officeDocument/2006/relationships/image" Target="../media/image48.jpeg"/><Relationship Id="rId4" Type="http://schemas.openxmlformats.org/officeDocument/2006/relationships/image" Target="../media/image2.png"/><Relationship Id="rId9" Type="http://schemas.openxmlformats.org/officeDocument/2006/relationships/image" Target="../media/image4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1.jpeg"/><Relationship Id="rId5" Type="http://schemas.openxmlformats.org/officeDocument/2006/relationships/image" Target="../media/image2.png"/><Relationship Id="rId10" Type="http://schemas.openxmlformats.org/officeDocument/2006/relationships/image" Target="../media/image60.jpeg"/><Relationship Id="rId4" Type="http://schemas.openxmlformats.org/officeDocument/2006/relationships/image" Target="../media/image4.jpeg"/><Relationship Id="rId9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4.jpeg"/><Relationship Id="rId7" Type="http://schemas.openxmlformats.org/officeDocument/2006/relationships/image" Target="../media/image6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65.jpeg"/><Relationship Id="rId4" Type="http://schemas.openxmlformats.org/officeDocument/2006/relationships/image" Target="../media/image2.png"/><Relationship Id="rId9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70.jpeg"/><Relationship Id="rId5" Type="http://schemas.openxmlformats.org/officeDocument/2006/relationships/image" Target="../media/image2.png"/><Relationship Id="rId10" Type="http://schemas.openxmlformats.org/officeDocument/2006/relationships/image" Target="../media/image69.jpeg"/><Relationship Id="rId4" Type="http://schemas.openxmlformats.org/officeDocument/2006/relationships/image" Target="../media/image4.jpeg"/><Relationship Id="rId9" Type="http://schemas.openxmlformats.org/officeDocument/2006/relationships/image" Target="../media/image6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.jpeg"/><Relationship Id="rId7" Type="http://schemas.openxmlformats.org/officeDocument/2006/relationships/image" Target="../media/image7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75.png"/><Relationship Id="rId5" Type="http://schemas.openxmlformats.org/officeDocument/2006/relationships/image" Target="../media/image1.png"/><Relationship Id="rId10" Type="http://schemas.openxmlformats.org/officeDocument/2006/relationships/image" Target="../media/image74.png"/><Relationship Id="rId4" Type="http://schemas.openxmlformats.org/officeDocument/2006/relationships/image" Target="../media/image2.png"/><Relationship Id="rId9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80.png"/><Relationship Id="rId5" Type="http://schemas.openxmlformats.org/officeDocument/2006/relationships/image" Target="../media/image2.png"/><Relationship Id="rId10" Type="http://schemas.openxmlformats.org/officeDocument/2006/relationships/image" Target="../media/image79.png"/><Relationship Id="rId4" Type="http://schemas.openxmlformats.org/officeDocument/2006/relationships/image" Target="../media/image4.jpeg"/><Relationship Id="rId9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4.jpeg"/><Relationship Id="rId7" Type="http://schemas.openxmlformats.org/officeDocument/2006/relationships/image" Target="../media/image8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10" Type="http://schemas.openxmlformats.org/officeDocument/2006/relationships/image" Target="../media/image84.png"/><Relationship Id="rId4" Type="http://schemas.openxmlformats.org/officeDocument/2006/relationships/image" Target="../media/image2.png"/><Relationship Id="rId9" Type="http://schemas.openxmlformats.org/officeDocument/2006/relationships/image" Target="../media/image83.jpe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6.png"/><Relationship Id="rId7" Type="http://schemas.openxmlformats.org/officeDocument/2006/relationships/image" Target="../media/image1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10" Type="http://schemas.openxmlformats.org/officeDocument/2006/relationships/image" Target="../media/image88.png"/><Relationship Id="rId4" Type="http://schemas.openxmlformats.org/officeDocument/2006/relationships/image" Target="../media/image3.jpeg"/><Relationship Id="rId9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5" y="2318097"/>
            <a:ext cx="763284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 </a:t>
            </a:r>
            <a:r>
              <a:rPr lang="uk-UA" sz="3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 про </a:t>
            </a:r>
            <a:r>
              <a:rPr lang="uk-UA" sz="3600" b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реалізацію стратегії </a:t>
            </a:r>
            <a:r>
              <a:rPr lang="ru-RU" sz="3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 </a:t>
            </a:r>
            <a:r>
              <a:rPr lang="ru-RU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«Могилів-Подільський технолого-економічний фаховий коледж Вінницького національного аграрного університету»</a:t>
            </a:r>
          </a:p>
          <a:p>
            <a:pPr algn="ctr"/>
            <a:r>
              <a:rPr lang="ru-RU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2024-2025 н. р</a:t>
            </a:r>
            <a:r>
              <a:rPr lang="en-US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solidFill>
                <a:srgbClr val="0000FF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456341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519841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FF4B584A-CD38-A5C2-1CC5-73CC61A2D770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2D67831D-ED4E-87C4-0BF9-7DFEC51C00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6D388295-2C69-3FEE-93EF-E6D0F2B865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65255C70-672B-FA7C-7A08-70FBB0891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1450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54851" y="1568349"/>
            <a:ext cx="72728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uk-UA" sz="2400" b="1" dirty="0">
                <a:ln w="1905"/>
                <a:solidFill>
                  <a:srgbClr val="00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Коледж здійснює підготовку фахівців зі спеціальностей: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28578" y="2348880"/>
            <a:ext cx="45365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G13 </a:t>
            </a: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Харчові технології</a:t>
            </a:r>
          </a:p>
          <a:p>
            <a:pPr algn="ctr">
              <a:defRPr/>
            </a:pP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ОПП «Виробництво харчової продукції»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4E730FE5-385F-0AE4-03EA-CF346B7DC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4270515C-CAA7-10B7-0E2C-B3150512AC25}"/>
              </a:ext>
            </a:extLst>
          </p:cNvPr>
          <p:cNvGrpSpPr/>
          <p:nvPr/>
        </p:nvGrpSpPr>
        <p:grpSpPr>
          <a:xfrm>
            <a:off x="2070520" y="563233"/>
            <a:ext cx="5190401" cy="993559"/>
            <a:chOff x="2547487" y="404030"/>
            <a:chExt cx="4940358" cy="1139986"/>
          </a:xfrm>
        </p:grpSpPr>
        <p:pic>
          <p:nvPicPr>
            <p:cNvPr id="11" name="Picture 6">
              <a:extLst>
                <a:ext uri="{FF2B5EF4-FFF2-40B4-BE49-F238E27FC236}">
                  <a16:creationId xmlns="" xmlns:a16="http://schemas.microsoft.com/office/drawing/2014/main" id="{DEE2CA7C-2C15-F43A-52C9-9A4931C9D6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EAC1C2DA-4699-23BE-A112-FF70996E70B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Рисунок 2">
            <a:extLst>
              <a:ext uri="{FF2B5EF4-FFF2-40B4-BE49-F238E27FC236}">
                <a16:creationId xmlns="" xmlns:a16="http://schemas.microsoft.com/office/drawing/2014/main" id="{70F6D5F2-4EF4-7B37-3A7A-F37C6C739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B7AAF36-69F2-2018-3051-E8750466CB83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030B5F7-FB0B-97E8-6169-0B94FA47DE5C}"/>
              </a:ext>
            </a:extLst>
          </p:cNvPr>
          <p:cNvSpPr/>
          <p:nvPr/>
        </p:nvSpPr>
        <p:spPr>
          <a:xfrm>
            <a:off x="5276374" y="4638238"/>
            <a:ext cx="338437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D7 </a:t>
            </a: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E887285-F85E-623D-7B39-B8BC25F1F0A9}"/>
              </a:ext>
            </a:extLst>
          </p:cNvPr>
          <p:cNvSpPr/>
          <p:nvPr/>
        </p:nvSpPr>
        <p:spPr>
          <a:xfrm>
            <a:off x="-7363" y="4581128"/>
            <a:ext cx="467308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Облік і оподаткування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F6CA3FC9-8C1C-E941-4641-A403663198A9}"/>
              </a:ext>
            </a:extLst>
          </p:cNvPr>
          <p:cNvSpPr/>
          <p:nvPr/>
        </p:nvSpPr>
        <p:spPr>
          <a:xfrm>
            <a:off x="4919701" y="2348880"/>
            <a:ext cx="37125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n-US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G13</a:t>
            </a: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Харчові технології</a:t>
            </a:r>
          </a:p>
          <a:p>
            <a:pPr algn="ctr">
              <a:defRPr/>
            </a:pPr>
            <a:r>
              <a:rPr lang="uk-UA" sz="16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ОПП «Зберігання і переробка зерна»</a:t>
            </a:r>
          </a:p>
        </p:txBody>
      </p:sp>
      <p:sp>
        <p:nvSpPr>
          <p:cNvPr id="21" name="Скругленный прямоугольник 8" descr="IMG-6f0fdb401025a683a5d9815a406338f7-V">
            <a:extLst>
              <a:ext uri="{FF2B5EF4-FFF2-40B4-BE49-F238E27FC236}">
                <a16:creationId xmlns="" xmlns:a16="http://schemas.microsoft.com/office/drawing/2014/main" id="{8BCD555C-62AA-4AD9-DA17-F41F6C674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3" y="4985728"/>
            <a:ext cx="2502951" cy="1853147"/>
          </a:xfrm>
          <a:prstGeom prst="roundRect">
            <a:avLst>
              <a:gd name="adj" fmla="val 16667"/>
            </a:avLst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A8CE0F4-CAB2-856B-2072-A5055F1F90E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917001"/>
            <a:ext cx="2736304" cy="17389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CF7E784-430B-B14B-D889-BBCF6C0978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962" y="5001527"/>
            <a:ext cx="2502951" cy="16798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FCA98EC8-BDC2-054E-3353-4DEF14590CF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961" y="2963166"/>
            <a:ext cx="2502951" cy="17236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3229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3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7504" y="980728"/>
            <a:ext cx="89678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Навчально-виховний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ru-RU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викладачі</a:t>
            </a:r>
            <a:r>
              <a:rPr lang="uk-UA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в:</a:t>
            </a:r>
          </a:p>
          <a:p>
            <a:pPr algn="ctr"/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1146" y="230698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кандидати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наук, </a:t>
            </a:r>
          </a:p>
          <a:p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викладачів вищої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викладачів-методистів</a:t>
            </a:r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старший викладач</a:t>
            </a:r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На зображенні може бути: 3 людини та текст">
            <a:extLst>
              <a:ext uri="{FF2B5EF4-FFF2-40B4-BE49-F238E27FC236}">
                <a16:creationId xmlns="" xmlns:a16="http://schemas.microsoft.com/office/drawing/2014/main" id="{0A58E889-7E2F-62A6-045A-68CB7C970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81636"/>
            <a:ext cx="4176464" cy="3132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16ABF03-94C7-1FC1-5E52-6804326F1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177FF7FC-2C6B-261F-E05D-3950F1FE8C7B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4" name="Picture 6">
              <a:extLst>
                <a:ext uri="{FF2B5EF4-FFF2-40B4-BE49-F238E27FC236}">
                  <a16:creationId xmlns="" xmlns:a16="http://schemas.microsoft.com/office/drawing/2014/main" id="{0974B874-59CB-0D0F-AF81-CB6DD50A29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878DFC51-BF1E-0A1F-0F2C-C7B157BD3A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Рисунок 2">
            <a:extLst>
              <a:ext uri="{FF2B5EF4-FFF2-40B4-BE49-F238E27FC236}">
                <a16:creationId xmlns="" xmlns:a16="http://schemas.microsoft.com/office/drawing/2014/main" id="{26033D47-3666-CAF6-339D-2AFA1F5D1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8452C5E6-F8DD-FDE4-C4C7-DCFB5D24337D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A3A9600-F686-D67E-B307-B9FFB52FAE0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116" y="2321786"/>
            <a:ext cx="3747064" cy="21515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3A709B3-AF4C-5D45-C234-9E81D670B4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116" y="4503916"/>
            <a:ext cx="3747064" cy="22100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7599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6230D7A-B5E3-288F-8C94-B39BEEB96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52" y="1700808"/>
            <a:ext cx="7668124" cy="5157192"/>
          </a:xfrm>
          <a:prstGeom prst="rect">
            <a:avLst/>
          </a:prstGeom>
        </p:spPr>
      </p:pic>
      <p:pic>
        <p:nvPicPr>
          <p:cNvPr id="5" name="Рисунок 2">
            <a:extLst>
              <a:ext uri="{FF2B5EF4-FFF2-40B4-BE49-F238E27FC236}">
                <a16:creationId xmlns="" xmlns:a16="http://schemas.microsoft.com/office/drawing/2014/main" id="{6C52F22F-98E0-22B2-0676-503C9A6B2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13" y="441813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C68E255-B53E-03F3-8AB4-11CBAF9300C9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776" y="433035"/>
            <a:ext cx="1028443" cy="10284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4787957B-51CC-E07D-3DF6-0B4545BD8EF4}"/>
              </a:ext>
            </a:extLst>
          </p:cNvPr>
          <p:cNvGrpSpPr/>
          <p:nvPr/>
        </p:nvGrpSpPr>
        <p:grpSpPr>
          <a:xfrm>
            <a:off x="1619672" y="533377"/>
            <a:ext cx="5190401" cy="993559"/>
            <a:chOff x="2547487" y="404030"/>
            <a:chExt cx="4940358" cy="1139986"/>
          </a:xfrm>
        </p:grpSpPr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3E6A8874-20EA-FA3F-F170-7868E0F2AE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0C31F841-ABA7-51F1-EF16-E821218F79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5E3C516C-8AF0-C0FA-DF3D-E94D9012C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607" y="-168889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166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86A771E4-19D8-0422-A824-715AB872F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243408"/>
            <a:ext cx="7100211" cy="95120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7C9B1AB5-11AA-7362-138E-D86A465D9C7F}"/>
              </a:ext>
            </a:extLst>
          </p:cNvPr>
          <p:cNvGrpSpPr/>
          <p:nvPr/>
        </p:nvGrpSpPr>
        <p:grpSpPr>
          <a:xfrm>
            <a:off x="1976799" y="524812"/>
            <a:ext cx="5190401" cy="993559"/>
            <a:chOff x="2547487" y="404030"/>
            <a:chExt cx="4940358" cy="1139986"/>
          </a:xfrm>
        </p:grpSpPr>
        <p:pic>
          <p:nvPicPr>
            <p:cNvPr id="10" name="Picture 6">
              <a:extLst>
                <a:ext uri="{FF2B5EF4-FFF2-40B4-BE49-F238E27FC236}">
                  <a16:creationId xmlns="" xmlns:a16="http://schemas.microsoft.com/office/drawing/2014/main" id="{1338133A-1FBD-27DF-B1C6-74DEC5F74F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8464302B-00DE-3810-0158-6CB15FDF48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080C29BF-744D-E936-8348-D692B05B0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51" y="350215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7B2115F-29B5-E3F7-6B4E-86F6F06DF565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237" y="345433"/>
            <a:ext cx="1028443" cy="102844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Диаграмма 1">
            <a:extLst>
              <a:ext uri="{FF2B5EF4-FFF2-40B4-BE49-F238E27FC236}">
                <a16:creationId xmlns="" xmlns:a16="http://schemas.microsoft.com/office/drawing/2014/main" id="{41CF9576-C399-3094-AAD0-70267548BC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3535185"/>
              </p:ext>
            </p:extLst>
          </p:nvPr>
        </p:nvGraphicFramePr>
        <p:xfrm>
          <a:off x="179511" y="2244810"/>
          <a:ext cx="8354891" cy="4613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FFE025B-9149-BC2E-F9E3-F8BD990C9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8" y="1700808"/>
            <a:ext cx="7606229" cy="55968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контингенту зарахованих студентів на денну та заочну форму навчання за період 2023-2025 </a:t>
            </a:r>
            <a:r>
              <a:rPr lang="uk-UA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50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3557B85A-D288-AFCA-6734-61FA2B6E9AAD}"/>
              </a:ext>
            </a:extLst>
          </p:cNvPr>
          <p:cNvSpPr txBox="1">
            <a:spLocks/>
          </p:cNvSpPr>
          <p:nvPr/>
        </p:nvSpPr>
        <p:spPr>
          <a:xfrm>
            <a:off x="935596" y="1508402"/>
            <a:ext cx="7272808" cy="641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algn="ctr"/>
            <a:r>
              <a:rPr lang="ru-RU" sz="2800" b="1" dirty="0">
                <a:ln w="1905"/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Профорієнтаційна робота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DA12866-A763-1AE5-E681-51AFB95EF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919D2D99-3B8F-AC6E-5C65-B505C7C6A01D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0" name="Picture 6">
              <a:extLst>
                <a:ext uri="{FF2B5EF4-FFF2-40B4-BE49-F238E27FC236}">
                  <a16:creationId xmlns="" xmlns:a16="http://schemas.microsoft.com/office/drawing/2014/main" id="{AA1ED86B-D336-CBC0-98BC-A742E60B8A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621DAE11-73E1-8251-22A6-16E303FEDF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1BA6AB35-86E7-4390-1990-8957AB4E0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B5BCE68-BA70-7786-D6B4-8077A6E18893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02572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8E344E2-0C50-DACF-AD16-0014F7FF20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059144"/>
            <a:ext cx="2872748" cy="420852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7E61AFE-F6D3-3C0D-1E2D-FAA0EC1ADE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611" y="2058557"/>
            <a:ext cx="3017389" cy="429997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ABF15C43-2D0E-2F03-E787-9407A4DEBB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2772" y="2949625"/>
            <a:ext cx="3233815" cy="233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05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7538B488-FEBE-3BBB-6A20-6B4EE850F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B1625480-BE0C-3FA7-7212-351976FD6802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4" name="Picture 6">
              <a:extLst>
                <a:ext uri="{FF2B5EF4-FFF2-40B4-BE49-F238E27FC236}">
                  <a16:creationId xmlns="" xmlns:a16="http://schemas.microsoft.com/office/drawing/2014/main" id="{F20CA8DC-1D09-1BB1-C9B8-3ADF3BA890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7B66D747-FC8F-7796-62A3-057105CE7C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Рисунок 2">
            <a:extLst>
              <a:ext uri="{FF2B5EF4-FFF2-40B4-BE49-F238E27FC236}">
                <a16:creationId xmlns="" xmlns:a16="http://schemas.microsoft.com/office/drawing/2014/main" id="{1DC86325-3EDC-99D6-82F9-B3286767B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CC3B0AF-1BBC-E9AA-8E22-9533EDC8C72D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55422BA-ED47-A97D-4988-727985332A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28800"/>
            <a:ext cx="3768700" cy="50457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BCD6843-B7FC-386F-EFE8-17280D726D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5976" y="1628800"/>
            <a:ext cx="3528392" cy="504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88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бъект 2"/>
          <p:cNvSpPr txBox="1">
            <a:spLocks/>
          </p:cNvSpPr>
          <p:nvPr/>
        </p:nvSpPr>
        <p:spPr>
          <a:xfrm>
            <a:off x="870810" y="1412776"/>
            <a:ext cx="7272808" cy="641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algn="ctr"/>
            <a:r>
              <a:rPr lang="ru-RU" sz="2800" b="1" dirty="0">
                <a:ln w="1905"/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відкритих дверей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BCEA653-4973-A412-F5BC-EC902DC43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87CC0C81-1EA4-00C4-4212-7C8149800768}"/>
              </a:ext>
            </a:extLst>
          </p:cNvPr>
          <p:cNvGrpSpPr/>
          <p:nvPr/>
        </p:nvGrpSpPr>
        <p:grpSpPr>
          <a:xfrm>
            <a:off x="2051720" y="476672"/>
            <a:ext cx="5190401" cy="993559"/>
            <a:chOff x="2547487" y="404030"/>
            <a:chExt cx="4940358" cy="1139986"/>
          </a:xfrm>
        </p:grpSpPr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2EF8F741-422B-8D6A-E6EC-5141ED57CF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474C8463-9A65-908E-FFA4-8AF8AC5D29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Рисунок 2">
            <a:extLst>
              <a:ext uri="{FF2B5EF4-FFF2-40B4-BE49-F238E27FC236}">
                <a16:creationId xmlns="" xmlns:a16="http://schemas.microsoft.com/office/drawing/2014/main" id="{D8E9901D-4384-F009-EE7E-5FAF7C9FC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F28CC58-1F22-6B59-FF20-336A661A7601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C761E1A-AA50-7E95-4CC8-474FA004CB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04" y="4437112"/>
            <a:ext cx="3577125" cy="22519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4EE9B04-7B0A-9AE9-A1E9-52424779A73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68" y="1927672"/>
            <a:ext cx="3635896" cy="24089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40AEE01D-2C93-1D34-714A-FD51378CBB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04" y="1920475"/>
            <a:ext cx="3635896" cy="2423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69F9797B-FB9C-7918-D8D4-8CF1EEC9332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90" y="4492531"/>
            <a:ext cx="3738173" cy="2196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738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4B93EDE-5E0C-3000-1C9D-7C043B086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75D847D8-1C10-946A-FB49-3D0EE76B946D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4" name="Picture 6">
              <a:extLst>
                <a:ext uri="{FF2B5EF4-FFF2-40B4-BE49-F238E27FC236}">
                  <a16:creationId xmlns="" xmlns:a16="http://schemas.microsoft.com/office/drawing/2014/main" id="{BACAD5B7-ECCF-CD5B-9CAF-1DC6779DBF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FB318D37-E6AA-AE2A-649C-C67C1A011F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Рисунок 2">
            <a:extLst>
              <a:ext uri="{FF2B5EF4-FFF2-40B4-BE49-F238E27FC236}">
                <a16:creationId xmlns="" xmlns:a16="http://schemas.microsoft.com/office/drawing/2014/main" id="{27BA3434-6E57-95FE-55A4-F029288D0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BD90CE6-0CD9-7A77-2B52-1BAAEB9F8B29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FEE4BD0-9505-62D7-8ED2-34DEFA6F86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060" y="4071677"/>
            <a:ext cx="4146380" cy="27416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ABB7A64D-83C8-B480-C0BC-D50DE46CE8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06" y="1472677"/>
            <a:ext cx="4226968" cy="25206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27A45E73-8F7D-67E9-24CB-35FCC9C46F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72677"/>
            <a:ext cx="4146380" cy="25206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4F2A3078-FECC-ABF3-784B-11107A293D9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06" y="4071678"/>
            <a:ext cx="4226967" cy="27416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30112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935596" y="1583551"/>
            <a:ext cx="7272808" cy="641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037" algn="ctr"/>
            <a:r>
              <a:rPr lang="uk-UA" sz="2800" b="1" dirty="0">
                <a:ln w="1905"/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Підготовчі курси – 36 слухачів</a:t>
            </a:r>
            <a:endParaRPr lang="ru-RU" sz="2800" b="1" dirty="0">
              <a:ln w="1905"/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77070E6-1E37-4D94-FEAB-1DC5F3565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D73FC35D-9BAE-F899-7776-DAFE2C066BC0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01EE4538-E8E4-FF6F-464C-3A7E8334BC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74C67D18-9614-C29B-5E6A-871857BCE2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Рисунок 2">
            <a:extLst>
              <a:ext uri="{FF2B5EF4-FFF2-40B4-BE49-F238E27FC236}">
                <a16:creationId xmlns="" xmlns:a16="http://schemas.microsoft.com/office/drawing/2014/main" id="{DB876384-7516-BCFC-BFF7-3EEDC2446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AD97CEFA-358A-C2CD-9BE5-B83A93D0BC1F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EFF03B4-C61F-ADC3-5A92-C1E20F1933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37" y="2780928"/>
            <a:ext cx="4566209" cy="29911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ECDFFF2-C309-8E76-C895-C24A9172877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884" y="4509120"/>
            <a:ext cx="3719940" cy="20770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95AD5355-BBD2-5E9F-7FC4-3D9C79ECE7E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884" y="2116474"/>
            <a:ext cx="3719940" cy="23113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81978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480127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зарахованих випускників коледжу до Вінницького національного аграрного університету </a:t>
            </a: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813732"/>
              </p:ext>
            </p:extLst>
          </p:nvPr>
        </p:nvGraphicFramePr>
        <p:xfrm>
          <a:off x="1475656" y="5517232"/>
          <a:ext cx="5868652" cy="8754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2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123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40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54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66750" algn="l"/>
                        </a:tabLst>
                      </a:pPr>
                      <a:r>
                        <a:rPr lang="uk-UA" sz="2400" dirty="0">
                          <a:effectLst/>
                        </a:rPr>
                        <a:t>2023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2024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2025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9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43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</a:t>
                      </a:r>
                      <a:endParaRPr lang="ru-RU" sz="24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62" name="Picture 2" descr="Возможно, это изображение 5 человек, люди учатся и текс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01858"/>
            <a:ext cx="3863041" cy="27158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B04F38C-2972-070B-C2AC-6F6F70CC34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3"/>
          <a:stretch/>
        </p:blipFill>
        <p:spPr>
          <a:xfrm>
            <a:off x="711364" y="2411335"/>
            <a:ext cx="3712122" cy="2706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4722329-1E94-343D-D233-B38E2350C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6614DD9B-233E-7E42-88E2-82BB23189B09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1" name="Picture 6">
              <a:extLst>
                <a:ext uri="{FF2B5EF4-FFF2-40B4-BE49-F238E27FC236}">
                  <a16:creationId xmlns="" xmlns:a16="http://schemas.microsoft.com/office/drawing/2014/main" id="{02B6C731-EBBF-040D-1329-E99F5B9867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80AA53CB-B60D-8A6E-972B-EEACA5E27E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Рисунок 2">
            <a:extLst>
              <a:ext uri="{FF2B5EF4-FFF2-40B4-BE49-F238E27FC236}">
                <a16:creationId xmlns="" xmlns:a16="http://schemas.microsoft.com/office/drawing/2014/main" id="{6312037D-9CFE-99D2-387F-87A1FB9B8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A42DC26-90E5-C81A-A7B7-C71008A060CA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0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1" y="1462009"/>
            <a:ext cx="88924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2025 н.р.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атестацію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пройшли  9 </a:t>
            </a:r>
            <a:r>
              <a:rPr lang="ru-RU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викладачів</a:t>
            </a: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FBD1F00-1A6C-3959-5AA7-6A5575CE4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981588"/>
            <a:ext cx="6084676" cy="4903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823434D0-DE43-DC5B-1386-205F31DEF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="" xmlns:a16="http://schemas.microsoft.com/office/drawing/2014/main" id="{B156146E-E91D-74FE-C3D0-990982946D08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6" name="Picture 6">
              <a:extLst>
                <a:ext uri="{FF2B5EF4-FFF2-40B4-BE49-F238E27FC236}">
                  <a16:creationId xmlns="" xmlns:a16="http://schemas.microsoft.com/office/drawing/2014/main" id="{6681DDB2-A75B-3A06-45AE-D1440F0725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088FE475-E816-47EA-613B-55877E754B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Рисунок 2">
            <a:extLst>
              <a:ext uri="{FF2B5EF4-FFF2-40B4-BE49-F238E27FC236}">
                <a16:creationId xmlns="" xmlns:a16="http://schemas.microsoft.com/office/drawing/2014/main" id="{AFFAD9D0-F4EB-49E7-CAAD-E582FC6FA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0A896D19-00DE-6C17-A278-429057D2813B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42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3884" y="1563757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      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2024-2025 навчальний рік викладачами розроблено </a:t>
            </a:r>
            <a:r>
              <a:rPr lang="uk-UA" sz="24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uk-UA" sz="2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видів навчально-методичних матеріалів, проведено 22 відкритих заняття. </a:t>
            </a: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3155490D-7287-E2F4-8879-90322E518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="" xmlns:a16="http://schemas.microsoft.com/office/drawing/2014/main" id="{919521BA-E5A6-82ED-B7C0-4FDB10E2FE96}"/>
              </a:ext>
            </a:extLst>
          </p:cNvPr>
          <p:cNvGrpSpPr/>
          <p:nvPr/>
        </p:nvGrpSpPr>
        <p:grpSpPr>
          <a:xfrm>
            <a:off x="1979712" y="563233"/>
            <a:ext cx="5190401" cy="993559"/>
            <a:chOff x="2547487" y="404030"/>
            <a:chExt cx="4940358" cy="1139986"/>
          </a:xfrm>
        </p:grpSpPr>
        <p:pic>
          <p:nvPicPr>
            <p:cNvPr id="24" name="Picture 6">
              <a:extLst>
                <a:ext uri="{FF2B5EF4-FFF2-40B4-BE49-F238E27FC236}">
                  <a16:creationId xmlns="" xmlns:a16="http://schemas.microsoft.com/office/drawing/2014/main" id="{AA3DF07C-9C40-4AAC-75E5-76808DA83D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2CBF0125-4307-66A8-4BDD-6337797739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Рисунок 2">
            <a:extLst>
              <a:ext uri="{FF2B5EF4-FFF2-40B4-BE49-F238E27FC236}">
                <a16:creationId xmlns="" xmlns:a16="http://schemas.microsoft.com/office/drawing/2014/main" id="{919B84F7-0372-DCFA-921A-CA4F5A70C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562993F3-C378-80F8-B6BB-D008878CC924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C237F9A-CF98-4D74-74C7-791BAFD949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576" y="2681455"/>
            <a:ext cx="3505278" cy="2031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4730D73-7065-159A-581B-355730882C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576" y="4767809"/>
            <a:ext cx="3505278" cy="20589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8ADBE08-576F-9778-5309-BBC9DE2141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5976" y="2681455"/>
            <a:ext cx="3505278" cy="2031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6AE3253-ADC2-C404-CF2B-8CBFE6DCD3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55976" y="4767808"/>
            <a:ext cx="3442000" cy="2031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50632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3" y="1393612"/>
            <a:ext cx="9036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</a:t>
            </a:r>
            <a:r>
              <a:rPr lang="ru-RU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Коледж</a:t>
            </a:r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 учасником проєкту Еразмус +ДААД </a:t>
            </a:r>
          </a:p>
        </p:txBody>
      </p:sp>
      <p:pic>
        <p:nvPicPr>
          <p:cNvPr id="8198" name="Picture 6" descr="Нет описания фото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14"/>
          <a:stretch/>
        </p:blipFill>
        <p:spPr bwMode="auto">
          <a:xfrm>
            <a:off x="35496" y="1927672"/>
            <a:ext cx="4392488" cy="2503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0018F795-090E-4DB2-5BBA-A5FB2F960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066A7F4D-D168-395F-462C-B8F49D1077C2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27930FA1-92FE-C7AA-4DD3-CFD3F2D9C1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992A087B-A257-B86D-897D-4E2BF30F08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9464706E-A25A-867F-BD16-832166780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8E1C22B-646C-AC6E-8663-DFD765FFA840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4CC17BD9-3040-AF37-CC4E-02E028488BA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/>
          <a:stretch/>
        </p:blipFill>
        <p:spPr>
          <a:xfrm>
            <a:off x="4541517" y="1944002"/>
            <a:ext cx="3956342" cy="2503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79E6ED7-05A3-26D7-5122-193818494C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91829"/>
            <a:ext cx="4392488" cy="23661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37C36E0-B1F5-EF93-355A-C5FDDC7C093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517" y="4474883"/>
            <a:ext cx="3956342" cy="23831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31314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E830A327-D27E-2404-8D46-B100FD74C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D92D97E5-A282-8B9E-4F03-5792C2B74228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7" name="Picture 6">
              <a:extLst>
                <a:ext uri="{FF2B5EF4-FFF2-40B4-BE49-F238E27FC236}">
                  <a16:creationId xmlns="" xmlns:a16="http://schemas.microsoft.com/office/drawing/2014/main" id="{1971A42D-0FDA-92CC-9418-5DB1E7B120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C752F30C-E17C-72CB-FF16-55926F2B42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Рисунок 2">
            <a:extLst>
              <a:ext uri="{FF2B5EF4-FFF2-40B4-BE49-F238E27FC236}">
                <a16:creationId xmlns="" xmlns:a16="http://schemas.microsoft.com/office/drawing/2014/main" id="{00B65660-7260-E919-53A5-60D0CFB42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9C7A09E6-DEBA-1020-B70E-860570495C36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F1BF8A9-6BD0-59CB-AF78-A4B7FC4C16FD}"/>
              </a:ext>
            </a:extLst>
          </p:cNvPr>
          <p:cNvSpPr txBox="1"/>
          <p:nvPr/>
        </p:nvSpPr>
        <p:spPr>
          <a:xfrm>
            <a:off x="755576" y="1418175"/>
            <a:ext cx="78488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метою підвищення фахового та професійного рівня викладачі коледжу </a:t>
            </a:r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брали</a:t>
            </a:r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участь у  науково-практичних конференція</a:t>
            </a:r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20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455E355-598C-1604-2CE2-D63F0D399C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70" y="2048425"/>
            <a:ext cx="3312248" cy="25956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341B98A-C035-1989-F4CB-C4B6A36FF1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70" y="4697251"/>
            <a:ext cx="3274902" cy="2160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3ABA1D4-1FE7-3FF3-0024-45630775E1E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048424"/>
            <a:ext cx="2843808" cy="4809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533195C-6015-1EB0-31C0-8B0464D83A5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731941"/>
            <a:ext cx="2880320" cy="20814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20D050AC-1C0D-198F-F478-3E0B81BF803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218" y="2126059"/>
            <a:ext cx="2842974" cy="24550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13350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8484895-8AE6-8C75-47CC-C2C19338A46F}"/>
              </a:ext>
            </a:extLst>
          </p:cNvPr>
          <p:cNvSpPr txBox="1"/>
          <p:nvPr/>
        </p:nvSpPr>
        <p:spPr>
          <a:xfrm>
            <a:off x="359024" y="1484784"/>
            <a:ext cx="87849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Працює 13 інтегрованих гуртків та клубів за інтересами</a:t>
            </a:r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презентації гурткової роботи було представлено роботи </a:t>
            </a:r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інтегрованих гуртків, у роботі яких задіяно 230 студентів.</a:t>
            </a:r>
            <a:endParaRPr lang="ru-RU" sz="20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A98E106-6231-E3B6-9261-688208043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A34B8D3E-8A3A-34AC-E4AC-A55E122B81C7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4" name="Picture 6">
              <a:extLst>
                <a:ext uri="{FF2B5EF4-FFF2-40B4-BE49-F238E27FC236}">
                  <a16:creationId xmlns="" xmlns:a16="http://schemas.microsoft.com/office/drawing/2014/main" id="{CBA4E310-45A7-FAE0-C35C-3C81A9CBE0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19CA468D-C409-A40A-66A3-FA4BDCF08C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DD1390EF-631D-C758-F8AD-C6FF42ACC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AB0F118-9E81-1681-9447-56F01AAE2A7E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1042B36-DB9B-3D5E-4310-5268B5CF4F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39" y="4818710"/>
            <a:ext cx="3372424" cy="2039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F19BD98-93DA-17C1-104C-628185702F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3" y="4842578"/>
            <a:ext cx="4095402" cy="19915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7A242D17-CEF9-EB0E-393E-F3D5DD4E54F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2" y="2526956"/>
            <a:ext cx="4095403" cy="22522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1BA83FD-721C-52EC-4BEA-C8FCEC78FF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526956"/>
            <a:ext cx="1940576" cy="2291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Возможно, это изображение 2 человека и стол">
            <a:extLst>
              <a:ext uri="{FF2B5EF4-FFF2-40B4-BE49-F238E27FC236}">
                <a16:creationId xmlns="" xmlns:a16="http://schemas.microsoft.com/office/drawing/2014/main" id="{E1FA18E0-6E90-EF1C-C56F-DF2471BD4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958" y="2526955"/>
            <a:ext cx="2427757" cy="22522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918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71631E0-10FE-CF4B-DD6D-22167129B8ED}"/>
              </a:ext>
            </a:extLst>
          </p:cNvPr>
          <p:cNvSpPr txBox="1"/>
          <p:nvPr/>
        </p:nvSpPr>
        <p:spPr>
          <a:xfrm>
            <a:off x="319888" y="1499559"/>
            <a:ext cx="8424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  навчального року викладачі та студенти коледжу </a:t>
            </a:r>
          </a:p>
          <a:p>
            <a:pPr indent="449580"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взяли участь у конкурсах різних рівнів та олімпіадах. </a:t>
            </a:r>
            <a:endParaRPr lang="ru-RU" sz="20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1CECB8-7BFB-CDBA-217E-8660CA5FBCDA}"/>
              </a:ext>
            </a:extLst>
          </p:cNvPr>
          <p:cNvSpPr txBox="1"/>
          <p:nvPr/>
        </p:nvSpPr>
        <p:spPr>
          <a:xfrm>
            <a:off x="611560" y="2204864"/>
            <a:ext cx="7839267" cy="4762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Міжнародн</a:t>
            </a:r>
            <a:r>
              <a:rPr lang="uk-UA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басейнов</a:t>
            </a:r>
            <a:r>
              <a:rPr lang="uk-UA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конкурс «</a:t>
            </a: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Барви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Дністра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uk-UA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ІІ місце – </a:t>
            </a:r>
            <a:r>
              <a:rPr lang="uk-UA" sz="1400" b="1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Борбелюк</a:t>
            </a:r>
            <a:r>
              <a:rPr lang="uk-UA" sz="14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В.О.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(група </a:t>
            </a:r>
            <a:r>
              <a:rPr lang="uk-UA" sz="14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КД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22/9-23),  </a:t>
            </a:r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ІІІ місце – Красній Д.С. та </a:t>
            </a:r>
            <a:r>
              <a:rPr lang="uk-UA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Кулівар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Д.С. (група Б 64/9-22), </a:t>
            </a:r>
            <a:r>
              <a:rPr lang="uk-UA" sz="14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Мельничук Д.В., Трофімова У.В. (група Б 65/9-23), Апостол А.М. (група КД 23/9-24), Смірнова О.О.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(група КД 22/9-23)</a:t>
            </a:r>
          </a:p>
          <a:p>
            <a:pPr algn="just"/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Студентський кінок</a:t>
            </a:r>
            <a:r>
              <a:rPr lang="uk-UA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онкурс ВНАУ – 2024:</a:t>
            </a:r>
          </a:p>
          <a:p>
            <a:pPr algn="just"/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місце – Лисий М.І. (група </a:t>
            </a:r>
            <a:r>
              <a:rPr lang="uk-UA" sz="14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ТЗ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76/9-22), </a:t>
            </a:r>
            <a:r>
              <a:rPr lang="uk-UA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Чорнописький</a:t>
            </a:r>
            <a:r>
              <a:rPr lang="uk-UA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Н.М. (група Б 65/9-23) </a:t>
            </a:r>
          </a:p>
          <a:p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Пукас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Л.В. Та </a:t>
            </a:r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Поштар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Д.В. </a:t>
            </a:r>
            <a:r>
              <a:rPr lang="ru-RU" sz="1400" b="1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тримали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дипломи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режисерську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роботу</a:t>
            </a:r>
          </a:p>
          <a:p>
            <a:endParaRPr lang="ru-RU" sz="1400" b="1" dirty="0">
              <a:solidFill>
                <a:srgbClr val="000099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000125" algn="l"/>
              </a:tabLst>
            </a:pP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фестиваль «Код </a:t>
            </a: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000125" algn="l"/>
              </a:tabLst>
            </a:pPr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Студенти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Мельничук Д, В., </a:t>
            </a:r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Трофімова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У., </a:t>
            </a:r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Погоріла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В. </a:t>
            </a:r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отримали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сертифікати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14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С1, В1, В2.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000125" algn="l"/>
              </a:tabLst>
            </a:pP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онлайн-фестиваль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хімії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000125" algn="l"/>
              </a:tabLst>
            </a:pPr>
            <a:r>
              <a:rPr lang="ru-RU" sz="1400" b="1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Відзнаку</a:t>
            </a:r>
            <a:r>
              <a:rPr lang="ru-RU" sz="14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отримали</a:t>
            </a:r>
            <a:r>
              <a:rPr lang="ru-RU" sz="14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b="1" dirty="0">
                <a:solidFill>
                  <a:srgbClr val="00009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Мельничук Д.В., Трофімова У.В. (група Б 65/9-23)</a:t>
            </a:r>
            <a:endParaRPr lang="ru-RU" sz="1400" b="1" dirty="0">
              <a:solidFill>
                <a:srgbClr val="00009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000125" algn="l"/>
              </a:tabLst>
            </a:pPr>
            <a:endParaRPr lang="ru-RU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5026AAC3-64DF-284F-4172-10B5ED0EF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BD1B2DB0-8CC2-93E4-DAEC-46FEEF4FDE1D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4" name="Picture 6">
              <a:extLst>
                <a:ext uri="{FF2B5EF4-FFF2-40B4-BE49-F238E27FC236}">
                  <a16:creationId xmlns="" xmlns:a16="http://schemas.microsoft.com/office/drawing/2014/main" id="{852622B9-8703-A7A1-AC88-CCDA150363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32A3D699-F5F3-2170-4D47-8C4FD3C673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Рисунок 2">
            <a:extLst>
              <a:ext uri="{FF2B5EF4-FFF2-40B4-BE49-F238E27FC236}">
                <a16:creationId xmlns="" xmlns:a16="http://schemas.microsoft.com/office/drawing/2014/main" id="{257D7A49-1E86-9B8E-92B0-AF4FA8644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B77297AC-88AF-5450-E073-25451F33087B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5183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634E306-4EC4-8C78-654E-FEC476862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569160"/>
            <a:ext cx="3888432" cy="25911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38A9822-ADB9-E52B-1EB1-E5F28D659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88640"/>
            <a:ext cx="987638" cy="9876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67952AA-C549-A8D6-2D65-BDDFAC41C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328" y="188640"/>
            <a:ext cx="1030313" cy="103031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92EDBD4-4D95-3FE5-8BB3-F0DF222AB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672" y="545711"/>
            <a:ext cx="5188146" cy="9937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8B2C406-71E7-EC2E-7B28-BEA1B021C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197" y="44624"/>
            <a:ext cx="6511092" cy="4938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5A2E92BC-3FB5-AE0F-AAD9-194A78B5E7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9244" y="1552790"/>
            <a:ext cx="3718649" cy="25881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46E90531-D4D4-476D-F09B-EF6F13640A6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409" y="4221088"/>
            <a:ext cx="3698483" cy="25881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3923ED4-9671-8B07-D299-1A8B08C7D1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42623"/>
            <a:ext cx="3888432" cy="25872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85263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A2B1A5B-0030-4049-F034-EAC61147FB35}"/>
              </a:ext>
            </a:extLst>
          </p:cNvPr>
          <p:cNvSpPr txBox="1"/>
          <p:nvPr/>
        </p:nvSpPr>
        <p:spPr>
          <a:xfrm>
            <a:off x="179512" y="1561507"/>
            <a:ext cx="88569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spcAft>
                <a:spcPts val="1000"/>
              </a:spcAft>
            </a:pPr>
            <a:r>
              <a:rPr lang="uk-UA" sz="18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XV Культурно-мистецький фестиваль  «З любов’ю до батьківської землі- 2025» в рамках дня відкритих дверей, засновником якого є президент Вінницького національного аграрного університету Григорій Калетнік. </a:t>
            </a:r>
            <a:endParaRPr lang="ru-RU" sz="1400" b="1" dirty="0">
              <a:solidFill>
                <a:srgbClr val="00009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AFB1C1C-3049-C973-327D-5AE71794A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BE7D475F-E908-B425-7676-F5D57C479AFA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0436F8A4-1818-1116-96BB-DC7004DA17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AFDE3A80-7639-DB35-16DE-AE4BE04CDB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Рисунок 2">
            <a:extLst>
              <a:ext uri="{FF2B5EF4-FFF2-40B4-BE49-F238E27FC236}">
                <a16:creationId xmlns="" xmlns:a16="http://schemas.microsoft.com/office/drawing/2014/main" id="{05D67C8B-49F0-AB21-99E6-156E92E79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635F2592-AA6B-B377-1F3D-0F77AFC2A410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97CF4F9-79EC-20ED-7530-4B2093308A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16" y="4808592"/>
            <a:ext cx="3624488" cy="20011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6FC8458-426B-54F2-34B1-ED022E8236F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16" y="2479843"/>
            <a:ext cx="3624488" cy="23132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61CED847-4C3B-8615-55A0-01E1F88D913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79844"/>
            <a:ext cx="3498165" cy="23132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E93AB463-346D-1A0D-A0F0-427C8C882A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808591"/>
            <a:ext cx="3481794" cy="20011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04920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0B52A01-AD26-0996-4DE4-19F9FD46D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FE0E212F-01AF-CAA9-57D4-DA6E302039F8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3" name="Picture 6">
              <a:extLst>
                <a:ext uri="{FF2B5EF4-FFF2-40B4-BE49-F238E27FC236}">
                  <a16:creationId xmlns="" xmlns:a16="http://schemas.microsoft.com/office/drawing/2014/main" id="{4426A23C-DDB7-F221-9A2F-676CDE593E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3A3F1DCE-91C0-5666-B3C5-8B53578D3E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Рисунок 2">
            <a:extLst>
              <a:ext uri="{FF2B5EF4-FFF2-40B4-BE49-F238E27FC236}">
                <a16:creationId xmlns="" xmlns:a16="http://schemas.microsoft.com/office/drawing/2014/main" id="{636A75B4-A5E8-75C2-C077-9FAA05A4A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1F4CFCB-3957-C2A5-2558-388712099BB4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158FDD9-8FD6-4E81-BC40-C77F66FB8A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1" y="1582249"/>
            <a:ext cx="3816424" cy="26257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BF9CB41-7CB4-DE02-42C1-FE8D48C3A5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85" y="4293096"/>
            <a:ext cx="3600400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1E62699-4C11-A599-144A-4075C8E586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1" y="4293096"/>
            <a:ext cx="3816424" cy="23762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5A8EA54-4975-3F8D-79E9-6102C79F71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58" y="1582248"/>
            <a:ext cx="3614427" cy="2625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50567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1340768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Святкування Дня університету</a:t>
            </a:r>
          </a:p>
        </p:txBody>
      </p:sp>
      <p:pic>
        <p:nvPicPr>
          <p:cNvPr id="1032" name="Picture 8" descr="На зображенні може бути: 8 людей">
            <a:extLst>
              <a:ext uri="{FF2B5EF4-FFF2-40B4-BE49-F238E27FC236}">
                <a16:creationId xmlns="" xmlns:a16="http://schemas.microsoft.com/office/drawing/2014/main" id="{1CFE33AB-E6BB-0946-E727-0261FB87A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535" y="1892404"/>
            <a:ext cx="3599801" cy="24599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61E33D3-5D03-EC6E-9FF3-C3355AF28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DC94105C-283A-3B19-A14D-C7F6FC433271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2" name="Picture 6">
              <a:extLst>
                <a:ext uri="{FF2B5EF4-FFF2-40B4-BE49-F238E27FC236}">
                  <a16:creationId xmlns="" xmlns:a16="http://schemas.microsoft.com/office/drawing/2014/main" id="{215FB828-0F22-95F9-C76F-AC59094BB5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F5275495-3C78-6CD7-0B19-597EEAB0B1B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Рисунок 2">
            <a:extLst>
              <a:ext uri="{FF2B5EF4-FFF2-40B4-BE49-F238E27FC236}">
                <a16:creationId xmlns="" xmlns:a16="http://schemas.microsoft.com/office/drawing/2014/main" id="{7841565B-285F-B987-613F-B4D54EF21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8E6BF57D-D494-288A-9B49-E4ADDD9A7885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A0080FF-CBB5-2FC2-A1F7-78ACA7BFBA6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58" y="1892404"/>
            <a:ext cx="3338747" cy="24732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C61B139-8876-166F-B964-0875D09762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430841"/>
            <a:ext cx="1833967" cy="2348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8D16F0C-B62F-4325-7E32-7AA9C968EA2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561" y="4456787"/>
            <a:ext cx="2987824" cy="2348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FA32D43B-8004-791F-BD79-99BE79B66C4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58" y="4456787"/>
            <a:ext cx="1761660" cy="2348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7237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45241" y="1500235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Волонтерська робота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36CF878-DB4A-2A23-0244-00187EFB3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7E36F3EF-9C79-721E-3CCF-8555731B4037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1DB36BF1-63E8-5464-673B-754395545B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B2A5F8D5-2EBB-9F80-7F96-9D27608867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5137DDDD-A8E4-2250-781A-168539C32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80CBC49-711A-970A-11FA-E4D59C95DCC5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476672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664D917E-0BFF-46A0-0B50-F5BD917E27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52309"/>
            <a:ext cx="3600400" cy="21111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D57A157-77CA-2510-04C1-5C4859FF16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077" y="4379984"/>
            <a:ext cx="2132856" cy="2132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25CAE0B-434C-0357-F9B3-4FE25936DC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0801" y="2142988"/>
            <a:ext cx="2921320" cy="21204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28C19015-9AB4-316E-266B-90096F2067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13346" y="4392366"/>
            <a:ext cx="1152128" cy="21002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F99A4BCA-6BD1-ACEF-0401-F7ACDBAEAD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24204" y="4392366"/>
            <a:ext cx="2780871" cy="21204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7499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84138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017BB9C-4D64-34AC-3AC2-3F5AF5BDB49B}"/>
              </a:ext>
            </a:extLst>
          </p:cNvPr>
          <p:cNvSpPr txBox="1"/>
          <p:nvPr/>
        </p:nvSpPr>
        <p:spPr>
          <a:xfrm>
            <a:off x="683568" y="1484784"/>
            <a:ext cx="81369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Щорічно  студенти коледжу беруть участь у спортивних змаганнях за програмою студентської спортивної Спартакіади та міських, районних, обласних  змагань. </a:t>
            </a:r>
            <a:endParaRPr lang="ru-RU" sz="2000" b="1" dirty="0">
              <a:solidFill>
                <a:srgbClr val="000099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40C7C55E-5213-DB30-F474-76E3B10BF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C9B0A058-EE6E-5B6B-492C-BB0296EABBC0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3" name="Picture 6">
              <a:extLst>
                <a:ext uri="{FF2B5EF4-FFF2-40B4-BE49-F238E27FC236}">
                  <a16:creationId xmlns="" xmlns:a16="http://schemas.microsoft.com/office/drawing/2014/main" id="{412D7C9F-A755-1BAE-C8DC-EDB9DD74B4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0E731267-D36F-2453-5070-6187A808B9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Рисунок 2">
            <a:extLst>
              <a:ext uri="{FF2B5EF4-FFF2-40B4-BE49-F238E27FC236}">
                <a16:creationId xmlns="" xmlns:a16="http://schemas.microsoft.com/office/drawing/2014/main" id="{331114CE-1691-D7A6-41F4-36C0D6DB8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FF8787-C934-C66C-1D12-5518D46BE34E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F537AB1-3661-ADD8-29AB-738C8B5FC7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600" y="2500447"/>
            <a:ext cx="3323861" cy="20871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0521FDC-EC7C-9E01-3EC1-95805E879A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2531" y="2500448"/>
            <a:ext cx="3255814" cy="20871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FAE20E9-CE7C-657D-186D-E8B7ED267D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1600" y="4653136"/>
            <a:ext cx="3323860" cy="20871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AB7558C-DF21-378C-DA49-0D108DA6CD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2531" y="4653136"/>
            <a:ext cx="3255813" cy="20871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8010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508" y="1477117"/>
            <a:ext cx="8856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 звітного періоду проводились зустрічі з стейкхолдерами за спеціальностями 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Харчові технології, 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Облік і оподаткування, </a:t>
            </a:r>
            <a:endParaRPr lang="en-US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D7</a:t>
            </a:r>
            <a:r>
              <a:rPr lang="uk-UA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Торгівля </a:t>
            </a:r>
            <a:endParaRPr 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18431D6-6D0D-35F0-DC7A-1BB6D8EA4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39CFF982-03EB-8C55-C215-6675A641D64C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C8A7026D-F042-6A04-0A37-C2E0336116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34276FD0-4255-3E4D-CCF3-CC0B76FE9A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02AF0236-9B65-D1D5-90C2-1728E6FE3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96E131C-03D6-F36D-60CE-92426973D84E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41A209F-FEBA-D577-C48A-E098B1C75D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522" y="2492780"/>
            <a:ext cx="3600399" cy="23935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19FC3B83-F6AF-9BE6-D47B-92239A5817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11887"/>
            <a:ext cx="3600399" cy="20248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Нет описания фото.">
            <a:extLst>
              <a:ext uri="{FF2B5EF4-FFF2-40B4-BE49-F238E27FC236}">
                <a16:creationId xmlns="" xmlns:a16="http://schemas.microsoft.com/office/drawing/2014/main" id="{FEEEE42D-5E62-A303-C7B3-4C5F1F6A7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65450"/>
            <a:ext cx="3600399" cy="2420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BAD1BD5-A623-A241-4BAD-22843D65EC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8301" y="4982216"/>
            <a:ext cx="3272913" cy="18395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74997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E:\Внау\Папка Відеоролик\зображення_viber_2022-10-08_17-19-51-9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1"/>
          <a:stretch/>
        </p:blipFill>
        <p:spPr bwMode="auto">
          <a:xfrm>
            <a:off x="5737599" y="1697847"/>
            <a:ext cx="1911508" cy="2048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56" y="4149080"/>
            <a:ext cx="2564312" cy="2198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2CF5EB5-5DEB-C5EA-C96D-1C95B2BE6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1734EED7-56D0-F599-1165-A00B9706A6E8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A563C8EB-8C3F-6D06-F78C-623F7C1900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B5BA73DD-E627-7C11-DDBE-6C96F31DA3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Рисунок 2">
            <a:extLst>
              <a:ext uri="{FF2B5EF4-FFF2-40B4-BE49-F238E27FC236}">
                <a16:creationId xmlns="" xmlns:a16="http://schemas.microsoft.com/office/drawing/2014/main" id="{0D9F9563-1E4B-6751-D655-9F7596B61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8AF9536-FF31-8D85-859D-0897DA929391}"/>
              </a:ext>
            </a:extLst>
          </p:cNvPr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456341"/>
            <a:ext cx="1028443" cy="1028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C71397C-FC68-4B34-6C1D-8C93BA0B74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616" y="1697846"/>
            <a:ext cx="4278305" cy="2048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6D41CF9-A4A5-CC50-8E6B-4F6C6C3839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5739" y="4149080"/>
            <a:ext cx="4278305" cy="2048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60022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9752" y="1393612"/>
            <a:ext cx="4624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перспективу плануємо: 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0E21984-7D31-3572-FC85-B93E20960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C5660137-C48D-F818-A869-09777F9A260A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10" name="Picture 6">
              <a:extLst>
                <a:ext uri="{FF2B5EF4-FFF2-40B4-BE49-F238E27FC236}">
                  <a16:creationId xmlns="" xmlns:a16="http://schemas.microsoft.com/office/drawing/2014/main" id="{589452C2-AC57-22F9-DF42-56801BAB73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72D0F09C-9FEF-8572-69BA-D109E7B344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57A91581-FF85-0461-2A41-629A359A2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BC97CB0-7159-9554-BE41-D86365B8073F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C71CC32-E54C-B000-6C6E-494E0D87985D}"/>
              </a:ext>
            </a:extLst>
          </p:cNvPr>
          <p:cNvSpPr txBox="1"/>
          <p:nvPr/>
        </p:nvSpPr>
        <p:spPr>
          <a:xfrm>
            <a:off x="417350" y="1772816"/>
            <a:ext cx="8344564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Продовжити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над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впровадженням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освітній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методик,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висококваліфікованих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доброчесності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усіма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учасниками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Продовжити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по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розширенню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профільними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кафедрами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Вінницького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аграрного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конференціях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підручників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навчально-методичних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 метою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профорієнтаційної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впроваджувати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випускниками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професійно-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освіти.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Організувати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підготовчих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дверей.</a:t>
            </a:r>
          </a:p>
          <a:p>
            <a:pPr algn="just"/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З метою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поглиблення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фахових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дуальної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освіти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цикловим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комісіям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харчових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обліково-економічних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розширювати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інтеграційні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стейкхолдерами на засадах партнерства,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взаємовигоди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спільності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1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9298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E651D58-8099-0CE2-B0FC-4FD8E44E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-132625"/>
            <a:ext cx="7100211" cy="8404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Могилів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Подільський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фаховий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коледж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Вінницького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аграрного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kern="100" dirty="0">
                <a:ln w="3175">
                  <a:solidFill>
                    <a:srgbClr val="006600"/>
                  </a:solidFill>
                </a:ln>
                <a:solidFill>
                  <a:srgbClr val="0066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університету</a:t>
            </a:r>
            <a:endParaRPr lang="ru-RU" kern="100" dirty="0">
              <a:ln w="3175">
                <a:solidFill>
                  <a:srgbClr val="006600"/>
                </a:solidFill>
              </a:ln>
              <a:solidFill>
                <a:srgbClr val="0066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CE8D3660-7E40-A838-C478-7FA279686B3C}"/>
              </a:ext>
            </a:extLst>
          </p:cNvPr>
          <p:cNvGrpSpPr/>
          <p:nvPr/>
        </p:nvGrpSpPr>
        <p:grpSpPr>
          <a:xfrm>
            <a:off x="2051720" y="563233"/>
            <a:ext cx="5190401" cy="993559"/>
            <a:chOff x="2547487" y="404030"/>
            <a:chExt cx="4940358" cy="1139986"/>
          </a:xfrm>
        </p:grpSpPr>
        <p:pic>
          <p:nvPicPr>
            <p:cNvPr id="9" name="Picture 6">
              <a:extLst>
                <a:ext uri="{FF2B5EF4-FFF2-40B4-BE49-F238E27FC236}">
                  <a16:creationId xmlns="" xmlns:a16="http://schemas.microsoft.com/office/drawing/2014/main" id="{83EF1CEC-9B56-DE45-B6A8-2F10FE2B88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21" r="19634" b="32248"/>
            <a:stretch/>
          </p:blipFill>
          <p:spPr bwMode="auto">
            <a:xfrm>
              <a:off x="2547487" y="404030"/>
              <a:ext cx="2616946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4" descr="C:\Users\викладач\Desktop\фото коледж 2.jpg">
              <a:extLst>
                <a:ext uri="{FF2B5EF4-FFF2-40B4-BE49-F238E27FC236}">
                  <a16:creationId xmlns="" xmlns:a16="http://schemas.microsoft.com/office/drawing/2014/main" id="{4D7DCF1F-AA29-6006-CB4F-A7E358BF9D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47" b="13858"/>
            <a:stretch/>
          </p:blipFill>
          <p:spPr bwMode="auto">
            <a:xfrm>
              <a:off x="5164433" y="413026"/>
              <a:ext cx="2323412" cy="11309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2">
            <a:extLst>
              <a:ext uri="{FF2B5EF4-FFF2-40B4-BE49-F238E27FC236}">
                <a16:creationId xmlns="" xmlns:a16="http://schemas.microsoft.com/office/drawing/2014/main" id="{A4675140-09DD-F3AF-5A2C-DCF053009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404664"/>
            <a:ext cx="985719" cy="98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C4E11E5-AC7F-BEC9-5875-AAE9796E622E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8138" y1="18418" x2="18138" y2="18418"/>
                        <a14:foregroundMark x1="12053" y1="28183" x2="12053" y2="28183"/>
                        <a14:foregroundMark x1="8353" y1="37206" x2="8353" y2="37206"/>
                        <a14:foregroundMark x1="4177" y1="47219" x2="4177" y2="47219"/>
                        <a14:foregroundMark x1="15752" y1="80593" x2="15752" y2="80593"/>
                        <a14:foregroundMark x1="50597" y1="96663" x2="50597" y2="96663"/>
                        <a14:foregroundMark x1="79594" y1="87021" x2="79594" y2="87021"/>
                        <a14:foregroundMark x1="82936" y1="81088" x2="82936" y2="81088"/>
                        <a14:foregroundMark x1="88425" y1="75031" x2="88425" y2="75031"/>
                        <a14:foregroundMark x1="91766" y1="71941" x2="91766" y2="71941"/>
                        <a14:foregroundMark x1="93317" y1="60692" x2="93317" y2="60692"/>
                        <a14:foregroundMark x1="94033" y1="52163" x2="94033" y2="52163"/>
                        <a14:foregroundMark x1="94272" y1="51792" x2="94272" y2="51792"/>
                        <a14:foregroundMark x1="95227" y1="47837" x2="95227" y2="44623"/>
                        <a14:foregroundMark x1="91169" y1="38319" x2="89260" y2="34240"/>
                        <a14:foregroundMark x1="88544" y1="31768" x2="88067" y2="30037"/>
                        <a14:foregroundMark x1="86635" y1="27565" x2="84606" y2="24227"/>
                        <a14:foregroundMark x1="80072" y1="19654" x2="77685" y2="16811"/>
                        <a14:foregroundMark x1="75298" y1="15080" x2="74344" y2="14339"/>
                        <a14:foregroundMark x1="70644" y1="12485" x2="67422" y2="10630"/>
                        <a14:foregroundMark x1="58592" y1="7293" x2="57757" y2="7169"/>
                        <a14:foregroundMark x1="51671" y1="5315" x2="51074" y2="5315"/>
                        <a14:foregroundMark x1="39857" y1="6799" x2="38067" y2="7293"/>
                        <a14:foregroundMark x1="36635" y1="8158" x2="36158" y2="8282"/>
                        <a14:foregroundMark x1="37828" y1="20766" x2="37828" y2="20766"/>
                        <a14:foregroundMark x1="38902" y1="21879" x2="38902" y2="21879"/>
                        <a14:foregroundMark x1="47971" y1="27936" x2="47971" y2="27936"/>
                        <a14:foregroundMark x1="53938" y1="31891" x2="56802" y2="33869"/>
                        <a14:foregroundMark x1="62768" y1="37577" x2="63842" y2="39184"/>
                        <a14:foregroundMark x1="65513" y1="41409" x2="65513" y2="41409"/>
                        <a14:foregroundMark x1="72076" y1="47837" x2="72076" y2="47837"/>
                        <a14:foregroundMark x1="63126" y1="33375" x2="63126" y2="33375"/>
                        <a14:foregroundMark x1="49761" y1="22250" x2="49761" y2="22250"/>
                        <a14:foregroundMark x1="42721" y1="19654" x2="42721" y2="19654"/>
                        <a14:foregroundMark x1="41050" y1="18418" x2="41050" y2="18418"/>
                        <a14:foregroundMark x1="50835" y1="19778" x2="50835" y2="19778"/>
                        <a14:foregroundMark x1="57518" y1="23115" x2="57518" y2="23115"/>
                        <a14:foregroundMark x1="62888" y1="29543" x2="63246" y2="30779"/>
                        <a14:foregroundMark x1="67064" y1="39926" x2="67064" y2="39926"/>
                        <a14:foregroundMark x1="69332" y1="44499" x2="69332" y2="44499"/>
                        <a14:foregroundMark x1="69332" y1="49444" x2="69332" y2="49444"/>
                        <a14:foregroundMark x1="57279" y1="47837" x2="57279" y2="47837"/>
                        <a14:foregroundMark x1="47971" y1="44376" x2="47971" y2="44376"/>
                        <a14:foregroundMark x1="41050" y1="42645" x2="41050" y2="42645"/>
                        <a14:foregroundMark x1="35203" y1="42645" x2="35203" y2="42645"/>
                        <a14:foregroundMark x1="32220" y1="44129" x2="32220" y2="44129"/>
                        <a14:foregroundMark x1="31265" y1="48331" x2="31265" y2="48331"/>
                        <a14:foregroundMark x1="31265" y1="52781" x2="31265" y2="56119"/>
                        <a14:foregroundMark x1="31265" y1="60445" x2="31265" y2="61434"/>
                        <a14:foregroundMark x1="31146" y1="65142" x2="30310" y2="68109"/>
                        <a14:foregroundMark x1="22673" y1="77379" x2="22673" y2="77379"/>
                        <a14:foregroundMark x1="18138" y1="76267" x2="18138" y2="76267"/>
                        <a14:foregroundMark x1="9427" y1="69098" x2="9427" y2="69098"/>
                        <a14:foregroundMark x1="6086" y1="61187" x2="6086" y2="61187"/>
                        <a14:foregroundMark x1="6086" y1="59333" x2="6205" y2="57849"/>
                        <a14:foregroundMark x1="35680" y1="18789" x2="35680" y2="18789"/>
                        <a14:foregroundMark x1="23628" y1="12114" x2="23628" y2="12114"/>
                        <a14:foregroundMark x1="28401" y1="21261" x2="28401" y2="21261"/>
                        <a14:foregroundMark x1="34845" y1="16564" x2="34845" y2="16564"/>
                        <a14:foregroundMark x1="37589" y1="14586" x2="37589" y2="14586"/>
                        <a14:foregroundMark x1="76134" y1="20890" x2="76134" y2="20890"/>
                        <a14:foregroundMark x1="82458" y1="23115" x2="82458" y2="23115"/>
                        <a14:foregroundMark x1="89737" y1="36588" x2="89737" y2="36588"/>
                        <a14:foregroundMark x1="92601" y1="48208" x2="92601" y2="48208"/>
                        <a14:foregroundMark x1="90573" y1="58962" x2="90573" y2="58962"/>
                        <a14:foregroundMark x1="89379" y1="67738" x2="89379" y2="67738"/>
                        <a14:foregroundMark x1="82339" y1="71075" x2="82339" y2="71075"/>
                        <a14:foregroundMark x1="79952" y1="77132" x2="79952" y2="77132"/>
                        <a14:foregroundMark x1="77208" y1="78863" x2="77208" y2="78863"/>
                        <a14:foregroundMark x1="75895" y1="84425" x2="75895" y2="84425"/>
                        <a14:foregroundMark x1="74344" y1="88381" x2="74344" y2="88381"/>
                        <a14:foregroundMark x1="73031" y1="89864" x2="73031" y2="89864"/>
                        <a14:foregroundMark x1="65990" y1="94561" x2="65990" y2="94561"/>
                        <a14:foregroundMark x1="26492" y1="90853" x2="26492" y2="90853"/>
                        <a14:foregroundMark x1="23150" y1="88504" x2="23150" y2="88504"/>
                        <a14:foregroundMark x1="20048" y1="86403" x2="20048" y2="86403"/>
                        <a14:foregroundMark x1="17661" y1="83436" x2="17661" y2="83436"/>
                        <a14:foregroundMark x1="12053" y1="80099" x2="12053" y2="80099"/>
                        <a14:foregroundMark x1="10621" y1="76761" x2="10263" y2="75896"/>
                        <a14:foregroundMark x1="8473" y1="71570" x2="8473" y2="71570"/>
                        <a14:foregroundMark x1="5967" y1="67120" x2="5967" y2="67120"/>
                        <a14:foregroundMark x1="4296" y1="64277" x2="4296" y2="64277"/>
                        <a14:foregroundMark x1="3580" y1="61681" x2="3580" y2="61681"/>
                        <a14:foregroundMark x1="3341" y1="59827" x2="3222" y2="59085"/>
                        <a14:foregroundMark x1="2864" y1="57602" x2="2864" y2="57602"/>
                        <a14:foregroundMark x1="2864" y1="55995" x2="2625" y2="54512"/>
                        <a14:foregroundMark x1="2387" y1="54265" x2="2387" y2="54265"/>
                        <a14:foregroundMark x1="2625" y1="52163" x2="2745" y2="51669"/>
                        <a14:foregroundMark x1="2745" y1="50556" x2="2745" y2="50062"/>
                        <a14:foregroundMark x1="2745" y1="48455" x2="2745" y2="47219"/>
                        <a14:foregroundMark x1="2864" y1="45488" x2="3103" y2="44994"/>
                        <a14:foregroundMark x1="3222" y1="44376" x2="3222" y2="44376"/>
                        <a14:foregroundMark x1="3222" y1="42151" x2="3222" y2="42151"/>
                        <a14:foregroundMark x1="3222" y1="41038" x2="3222" y2="41038"/>
                        <a14:foregroundMark x1="4057" y1="38690" x2="4057" y2="38690"/>
                        <a14:foregroundMark x1="6086" y1="34734" x2="6086" y2="34734"/>
                        <a14:foregroundMark x1="7041" y1="32880" x2="7041" y2="32880"/>
                        <a14:foregroundMark x1="7995" y1="30779" x2="8353" y2="29543"/>
                        <a14:foregroundMark x1="9308" y1="26205" x2="9308" y2="26205"/>
                        <a14:foregroundMark x1="9785" y1="23980" x2="9785" y2="23980"/>
                        <a14:foregroundMark x1="11695" y1="19901" x2="11695" y2="19901"/>
                        <a14:foregroundMark x1="13126" y1="18047" x2="14320" y2="16564"/>
                        <a14:foregroundMark x1="15752" y1="15451" x2="15752" y2="15451"/>
                        <a14:foregroundMark x1="22912" y1="12237" x2="22912" y2="12237"/>
                        <a14:foregroundMark x1="24821" y1="11496" x2="25895" y2="11496"/>
                        <a14:foregroundMark x1="31981" y1="10260" x2="31981" y2="10260"/>
                        <a14:foregroundMark x1="32100" y1="10754" x2="32100" y2="12485"/>
                        <a14:foregroundMark x1="31146" y1="13968" x2="30668" y2="14586"/>
                        <a14:foregroundMark x1="24344" y1="19654" x2="23270" y2="20148"/>
                        <a14:foregroundMark x1="22315" y1="21384" x2="22315" y2="21384"/>
                        <a14:foregroundMark x1="20048" y1="24969" x2="18258" y2="28925"/>
                        <a14:foregroundMark x1="17303" y1="31891" x2="16348" y2="35600"/>
                        <a14:foregroundMark x1="13484" y1="42151" x2="12530" y2="45983"/>
                        <a14:foregroundMark x1="10740" y1="50556" x2="10740" y2="50556"/>
                        <a14:foregroundMark x1="9905" y1="52781" x2="9905" y2="52781"/>
                        <a14:foregroundMark x1="9905" y1="55995" x2="9905" y2="55995"/>
                        <a14:foregroundMark x1="12053" y1="64648" x2="12053" y2="64648"/>
                        <a14:foregroundMark x1="12649" y1="66625" x2="12888" y2="68603"/>
                        <a14:foregroundMark x1="13126" y1="69592" x2="13604" y2="70087"/>
                        <a14:foregroundMark x1="14797" y1="71323" x2="15274" y2="72311"/>
                        <a14:foregroundMark x1="16587" y1="73053" x2="17064" y2="73548"/>
                        <a14:foregroundMark x1="18258" y1="74907" x2="18974" y2="75896"/>
                        <a14:foregroundMark x1="22434" y1="80593" x2="26850" y2="85538"/>
                        <a14:foregroundMark x1="26969" y1="85538" x2="26969" y2="85538"/>
                        <a14:foregroundMark x1="7518" y1="65637" x2="7518" y2="65637"/>
                        <a14:foregroundMark x1="8353" y1="64771" x2="8353" y2="64771"/>
                        <a14:foregroundMark x1="6205" y1="53152" x2="6205" y2="53152"/>
                        <a14:foregroundMark x1="5489" y1="52163" x2="5489" y2="52163"/>
                        <a14:foregroundMark x1="5012" y1="50803" x2="5012" y2="50803"/>
                        <a14:foregroundMark x1="20167" y1="84549" x2="20167" y2="84549"/>
                        <a14:foregroundMark x1="21957" y1="84549" x2="21957" y2="84549"/>
                        <a14:foregroundMark x1="20883" y1="16934" x2="20883" y2="16934"/>
                        <a14:foregroundMark x1="18735" y1="13968" x2="18735" y2="13968"/>
                        <a14:foregroundMark x1="20167" y1="11990" x2="20167" y2="11990"/>
                        <a14:foregroundMark x1="23628" y1="9147" x2="23628" y2="9147"/>
                        <a14:foregroundMark x1="28043" y1="7417" x2="28043" y2="7417"/>
                        <a14:foregroundMark x1="33652" y1="5439" x2="33652" y2="5439"/>
                        <a14:foregroundMark x1="15752" y1="21137" x2="15752" y2="21137"/>
                        <a14:foregroundMark x1="13484" y1="25216" x2="13484" y2="25216"/>
                        <a14:foregroundMark x1="19928" y1="15946" x2="19928" y2="15946"/>
                        <a14:foregroundMark x1="30072" y1="9642" x2="30072" y2="9642"/>
                        <a14:foregroundMark x1="34726" y1="8158" x2="34726" y2="8158"/>
                        <a14:foregroundMark x1="36874" y1="5686" x2="36874" y2="5686"/>
                        <a14:foregroundMark x1="41289" y1="4944" x2="41289" y2="4944"/>
                        <a14:foregroundMark x1="42482" y1="4450" x2="42482" y2="4450"/>
                        <a14:foregroundMark x1="45704" y1="3832" x2="45704" y2="3832"/>
                        <a14:foregroundMark x1="47613" y1="3708" x2="47613" y2="3708"/>
                        <a14:foregroundMark x1="47613" y1="3461" x2="47613" y2="3461"/>
                        <a14:foregroundMark x1="50239" y1="3461" x2="50239" y2="3461"/>
                        <a14:foregroundMark x1="54415" y1="2843" x2="54415" y2="2843"/>
                        <a14:foregroundMark x1="55489" y1="3708" x2="55489" y2="3708"/>
                        <a14:foregroundMark x1="55489" y1="4326" x2="55489" y2="4326"/>
                        <a14:foregroundMark x1="55251" y1="5933" x2="55251" y2="5933"/>
                        <a14:foregroundMark x1="55967" y1="8035" x2="55967" y2="8035"/>
                        <a14:foregroundMark x1="56325" y1="8282" x2="56325" y2="8282"/>
                        <a14:foregroundMark x1="58711" y1="8158" x2="58711" y2="8158"/>
                        <a14:foregroundMark x1="60501" y1="8776" x2="60501" y2="8776"/>
                        <a14:foregroundMark x1="62888" y1="8529" x2="62888" y2="8529"/>
                        <a14:foregroundMark x1="63246" y1="6799" x2="63246" y2="6799"/>
                        <a14:foregroundMark x1="63842" y1="6180" x2="63842" y2="6180"/>
                        <a14:foregroundMark x1="63126" y1="4203" x2="61695" y2="3461"/>
                        <a14:foregroundMark x1="67422" y1="5315" x2="67422" y2="5315"/>
                        <a14:foregroundMark x1="69928" y1="6304" x2="69928" y2="6304"/>
                        <a14:foregroundMark x1="76253" y1="9642" x2="76253" y2="9642"/>
                        <a14:foregroundMark x1="76372" y1="12114" x2="76372" y2="12114"/>
                        <a14:foregroundMark x1="79952" y1="14462" x2="79952" y2="14462"/>
                        <a14:foregroundMark x1="81265" y1="17553" x2="81265" y2="17553"/>
                        <a14:foregroundMark x1="83890" y1="19901" x2="83890" y2="19901"/>
                        <a14:foregroundMark x1="84248" y1="20766" x2="84248" y2="20766"/>
                        <a14:foregroundMark x1="84726" y1="21755" x2="84726" y2="21755"/>
                        <a14:foregroundMark x1="84487" y1="19159" x2="84487" y2="19159"/>
                        <a14:foregroundMark x1="85561" y1="18665" x2="85561" y2="18665"/>
                        <a14:foregroundMark x1="80788" y1="15822" x2="80788" y2="15822"/>
                        <a14:foregroundMark x1="88425" y1="28430" x2="88425" y2="28430"/>
                        <a14:foregroundMark x1="89379" y1="26947" x2="89379" y2="26947"/>
                        <a14:foregroundMark x1="89618" y1="24475" x2="89618" y2="24475"/>
                        <a14:foregroundMark x1="89260" y1="23609" x2="89260" y2="23609"/>
                        <a14:foregroundMark x1="92601" y1="37083" x2="92601" y2="37083"/>
                        <a14:foregroundMark x1="92959" y1="35723" x2="92959" y2="35723"/>
                        <a14:foregroundMark x1="93437" y1="34240" x2="93437" y2="34240"/>
                        <a14:foregroundMark x1="93795" y1="32756" x2="93795" y2="32756"/>
                        <a14:foregroundMark x1="95823" y1="41656" x2="95823" y2="41656"/>
                        <a14:foregroundMark x1="93317" y1="41904" x2="93317" y2="41904"/>
                        <a14:foregroundMark x1="91169" y1="44129" x2="91169" y2="44129"/>
                        <a14:foregroundMark x1="92005" y1="54512" x2="92005" y2="54512"/>
                        <a14:foregroundMark x1="93914" y1="55130" x2="93914" y2="55130"/>
                        <a14:foregroundMark x1="95227" y1="60445" x2="95227" y2="60445"/>
                        <a14:foregroundMark x1="97136" y1="57973" x2="97136" y2="57973"/>
                        <a14:foregroundMark x1="93795" y1="64153" x2="93795" y2="64153"/>
                        <a14:foregroundMark x1="90215" y1="64153" x2="90215" y2="64153"/>
                        <a14:foregroundMark x1="91289" y1="67120" x2="91289" y2="67120"/>
                        <a14:foregroundMark x1="94988" y1="66007" x2="94988" y2="66007"/>
                        <a14:foregroundMark x1="87351" y1="70457" x2="87351" y2="70457"/>
                        <a14:foregroundMark x1="84726" y1="73918" x2="84726" y2="73918"/>
                        <a14:foregroundMark x1="85680" y1="78739" x2="85680" y2="78739"/>
                        <a14:foregroundMark x1="85561" y1="81211" x2="85561" y2="81211"/>
                        <a14:foregroundMark x1="78759" y1="83189" x2="78759" y2="83189"/>
                        <a14:foregroundMark x1="54535" y1="86403" x2="54535" y2="86403"/>
                        <a14:foregroundMark x1="50716" y1="92583" x2="50716" y2="92583"/>
                        <a14:foregroundMark x1="48210" y1="93078" x2="48210" y2="93078"/>
                        <a14:foregroundMark x1="43556" y1="92707" x2="43556" y2="92707"/>
                        <a14:foregroundMark x1="54415" y1="92831" x2="54415" y2="92831"/>
                        <a14:foregroundMark x1="57518" y1="92831" x2="57518" y2="92831"/>
                        <a14:foregroundMark x1="15036" y1="78121" x2="15036" y2="78121"/>
                        <a14:foregroundMark x1="11933" y1="74042" x2="11933" y2="74042"/>
                        <a14:foregroundMark x1="75895" y1="81953" x2="75895" y2="81953"/>
                        <a14:foregroundMark x1="80549" y1="84425" x2="80549" y2="84425"/>
                        <a14:foregroundMark x1="81384" y1="82200" x2="81384" y2="82200"/>
                        <a14:foregroundMark x1="62649" y1="93078" x2="62649" y2="93078"/>
                        <a14:foregroundMark x1="60024" y1="95797" x2="60024" y2="95797"/>
                        <a14:foregroundMark x1="56683" y1="96168" x2="56683" y2="96168"/>
                        <a14:foregroundMark x1="54893" y1="96663" x2="54893" y2="96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381" y="384333"/>
            <a:ext cx="1028443" cy="10284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C37FD6B-7071-A2F8-84E6-DE59DA2B84CB}"/>
              </a:ext>
            </a:extLst>
          </p:cNvPr>
          <p:cNvSpPr txBox="1"/>
          <p:nvPr/>
        </p:nvSpPr>
        <p:spPr>
          <a:xfrm>
            <a:off x="702520" y="1700808"/>
            <a:ext cx="761389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працевлаштування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випускників,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активізувати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співпрацю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потенційними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роботодавцями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Посилити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національно-патріотичне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культурно-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мистецьке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морально-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етичне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забезпечивши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заходах,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проєктах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ініціативах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утвердження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державності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пам’яті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творчих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здібностей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громадянської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удосконаленням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соціально-психологічної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студентського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створюючи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безпечне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інклюзивне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безбар’єрне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освітнє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підтримуючи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молоді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волонтерську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популяризацію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здорового способу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матеріально-технічної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посилити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цивільного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безпечного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воєнного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стану.</a:t>
            </a:r>
          </a:p>
          <a:p>
            <a:pPr algn="just"/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З метою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коледжу,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ощадливе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використання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комунальних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енергоресурсів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429582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1907</TotalTime>
  <Words>958</Words>
  <Application>Microsoft Office PowerPoint</Application>
  <PresentationFormat>Экран (4:3)</PresentationFormat>
  <Paragraphs>128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Динаміка контингенту зарахованих студентів на денну та заочну форму навчання за період 2023-2025 н.р.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sekretar</dc:creator>
  <cp:lastModifiedBy>User</cp:lastModifiedBy>
  <cp:revision>156</cp:revision>
  <cp:lastPrinted>2025-09-29T13:34:42Z</cp:lastPrinted>
  <dcterms:modified xsi:type="dcterms:W3CDTF">2026-09-18T11:01:31Z</dcterms:modified>
</cp:coreProperties>
</file>